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2"/>
    <p:sldId id="258" r:id="rId3"/>
    <p:sldId id="270" r:id="rId4"/>
    <p:sldId id="271" r:id="rId5"/>
    <p:sldId id="277" r:id="rId6"/>
    <p:sldId id="306" r:id="rId7"/>
    <p:sldId id="273" r:id="rId8"/>
    <p:sldId id="259" r:id="rId9"/>
    <p:sldId id="266" r:id="rId10"/>
    <p:sldId id="278" r:id="rId11"/>
    <p:sldId id="301" r:id="rId12"/>
    <p:sldId id="264" r:id="rId13"/>
    <p:sldId id="276" r:id="rId14"/>
    <p:sldId id="294" r:id="rId15"/>
    <p:sldId id="281" r:id="rId16"/>
    <p:sldId id="282" r:id="rId17"/>
    <p:sldId id="283" r:id="rId18"/>
    <p:sldId id="284" r:id="rId19"/>
    <p:sldId id="296" r:id="rId20"/>
    <p:sldId id="285" r:id="rId21"/>
    <p:sldId id="291" r:id="rId22"/>
    <p:sldId id="286" r:id="rId23"/>
    <p:sldId id="293" r:id="rId24"/>
    <p:sldId id="287" r:id="rId25"/>
    <p:sldId id="292" r:id="rId26"/>
    <p:sldId id="295" r:id="rId27"/>
    <p:sldId id="297" r:id="rId28"/>
    <p:sldId id="298" r:id="rId29"/>
    <p:sldId id="300" r:id="rId30"/>
    <p:sldId id="305" r:id="rId31"/>
    <p:sldId id="299" r:id="rId32"/>
    <p:sldId id="302" r:id="rId33"/>
    <p:sldId id="30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CEDAD6-089F-400E-9C42-3617FFDE9DE0}">
          <p14:sldIdLst>
            <p14:sldId id="257"/>
            <p14:sldId id="258"/>
            <p14:sldId id="270"/>
            <p14:sldId id="271"/>
            <p14:sldId id="277"/>
            <p14:sldId id="306"/>
            <p14:sldId id="273"/>
            <p14:sldId id="259"/>
            <p14:sldId id="266"/>
            <p14:sldId id="278"/>
            <p14:sldId id="301"/>
            <p14:sldId id="264"/>
            <p14:sldId id="276"/>
            <p14:sldId id="294"/>
            <p14:sldId id="281"/>
            <p14:sldId id="282"/>
            <p14:sldId id="283"/>
            <p14:sldId id="284"/>
            <p14:sldId id="296"/>
            <p14:sldId id="285"/>
            <p14:sldId id="291"/>
            <p14:sldId id="286"/>
            <p14:sldId id="293"/>
            <p14:sldId id="287"/>
            <p14:sldId id="292"/>
            <p14:sldId id="295"/>
            <p14:sldId id="297"/>
            <p14:sldId id="298"/>
            <p14:sldId id="300"/>
            <p14:sldId id="305"/>
            <p14:sldId id="299"/>
            <p14:sldId id="302"/>
            <p14:sldId id="304"/>
          </p14:sldIdLst>
        </p14:section>
        <p14:section name="Untitled Section" id="{52736E20-0B09-4270-A274-5E408424DB4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AC65"/>
    <a:srgbClr val="56E13F"/>
    <a:srgbClr val="D34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4" autoAdjust="0"/>
    <p:restoredTop sz="93529" autoAdjust="0"/>
  </p:normalViewPr>
  <p:slideViewPr>
    <p:cSldViewPr snapToGrid="0">
      <p:cViewPr>
        <p:scale>
          <a:sx n="67" d="100"/>
          <a:sy n="67" d="100"/>
        </p:scale>
        <p:origin x="960" y="2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8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0397DF-48B2-4F1C-B69C-F82D307030FE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452DAB6-D680-4C6A-8AC9-CB9CF85FF856}">
      <dgm:prSet phldrT="[Text]"/>
      <dgm:spPr/>
      <dgm:t>
        <a:bodyPr/>
        <a:lstStyle/>
        <a:p>
          <a:r>
            <a:rPr lang="en-US" b="1" dirty="0" smtClean="0">
              <a:solidFill>
                <a:sysClr val="windowText" lastClr="000000"/>
              </a:solidFill>
            </a:rPr>
            <a:t>Understanding the variables  </a:t>
          </a:r>
          <a:endParaRPr lang="en-US" b="1" dirty="0">
            <a:solidFill>
              <a:sysClr val="windowText" lastClr="000000"/>
            </a:solidFill>
          </a:endParaRPr>
        </a:p>
      </dgm:t>
    </dgm:pt>
    <dgm:pt modelId="{9567EDA4-64EF-40FE-98D6-9DDDCFC93D96}" type="parTrans" cxnId="{FFCBE797-943D-48D0-B0A2-DB6BF6CBE708}">
      <dgm:prSet/>
      <dgm:spPr/>
      <dgm:t>
        <a:bodyPr/>
        <a:lstStyle/>
        <a:p>
          <a:endParaRPr lang="en-US"/>
        </a:p>
      </dgm:t>
    </dgm:pt>
    <dgm:pt modelId="{C5343290-149A-4A92-97BC-9AEB0FF22D5D}" type="sibTrans" cxnId="{FFCBE797-943D-48D0-B0A2-DB6BF6CBE708}">
      <dgm:prSet/>
      <dgm:spPr/>
      <dgm:t>
        <a:bodyPr/>
        <a:lstStyle/>
        <a:p>
          <a:endParaRPr lang="en-US"/>
        </a:p>
      </dgm:t>
    </dgm:pt>
    <dgm:pt modelId="{C8A978E4-D9BC-497D-ACA6-DDAC9693BCDE}">
      <dgm:prSet phldrT="[Text]"/>
      <dgm:spPr/>
      <dgm:t>
        <a:bodyPr/>
        <a:lstStyle/>
        <a:p>
          <a:r>
            <a:rPr lang="en-US" b="1" dirty="0" smtClean="0">
              <a:solidFill>
                <a:sysClr val="windowText" lastClr="000000"/>
              </a:solidFill>
            </a:rPr>
            <a:t>Descriptive</a:t>
          </a:r>
          <a:r>
            <a:rPr lang="en-US" b="1" dirty="0" smtClean="0"/>
            <a:t> </a:t>
          </a:r>
          <a:r>
            <a:rPr lang="en-US" b="1" dirty="0" smtClean="0">
              <a:solidFill>
                <a:sysClr val="windowText" lastClr="000000"/>
              </a:solidFill>
            </a:rPr>
            <a:t>analysis</a:t>
          </a:r>
          <a:endParaRPr lang="en-US" b="1" dirty="0">
            <a:solidFill>
              <a:sysClr val="windowText" lastClr="000000"/>
            </a:solidFill>
          </a:endParaRPr>
        </a:p>
      </dgm:t>
    </dgm:pt>
    <dgm:pt modelId="{1D34B0E7-E313-4744-93C1-33A34348B0DC}" type="parTrans" cxnId="{C4368CB7-1785-499C-96BB-3D546BAA041E}">
      <dgm:prSet/>
      <dgm:spPr/>
      <dgm:t>
        <a:bodyPr/>
        <a:lstStyle/>
        <a:p>
          <a:endParaRPr lang="en-US"/>
        </a:p>
      </dgm:t>
    </dgm:pt>
    <dgm:pt modelId="{94E66DEA-1040-4647-AAAA-6AB6EACB7CF9}" type="sibTrans" cxnId="{C4368CB7-1785-499C-96BB-3D546BAA041E}">
      <dgm:prSet/>
      <dgm:spPr/>
      <dgm:t>
        <a:bodyPr/>
        <a:lstStyle/>
        <a:p>
          <a:endParaRPr lang="en-US"/>
        </a:p>
      </dgm:t>
    </dgm:pt>
    <dgm:pt modelId="{0524C15E-C3A4-4587-B425-DE27540E2BA9}">
      <dgm:prSet phldrT="[Text]"/>
      <dgm:spPr/>
      <dgm:t>
        <a:bodyPr/>
        <a:lstStyle/>
        <a:p>
          <a:r>
            <a:rPr lang="en-US" b="1" dirty="0" smtClean="0">
              <a:solidFill>
                <a:sysClr val="windowText" lastClr="000000"/>
              </a:solidFill>
            </a:rPr>
            <a:t>Advanced Analysis</a:t>
          </a:r>
          <a:endParaRPr lang="en-US" b="1" dirty="0">
            <a:solidFill>
              <a:sysClr val="windowText" lastClr="000000"/>
            </a:solidFill>
          </a:endParaRPr>
        </a:p>
      </dgm:t>
    </dgm:pt>
    <dgm:pt modelId="{C8838301-4098-45BD-9E67-23D7F8975E8D}" type="parTrans" cxnId="{B3FEF90B-9DB3-4CC1-9465-628ECD6521B7}">
      <dgm:prSet/>
      <dgm:spPr/>
      <dgm:t>
        <a:bodyPr/>
        <a:lstStyle/>
        <a:p>
          <a:endParaRPr lang="en-US"/>
        </a:p>
      </dgm:t>
    </dgm:pt>
    <dgm:pt modelId="{16E134D5-8082-472E-A605-10B8C3967F45}" type="sibTrans" cxnId="{B3FEF90B-9DB3-4CC1-9465-628ECD6521B7}">
      <dgm:prSet/>
      <dgm:spPr/>
      <dgm:t>
        <a:bodyPr/>
        <a:lstStyle/>
        <a:p>
          <a:endParaRPr lang="en-US"/>
        </a:p>
      </dgm:t>
    </dgm:pt>
    <dgm:pt modelId="{7E431F9B-4855-40DA-A7BD-134D6328E64D}">
      <dgm:prSet/>
      <dgm:spPr/>
      <dgm:t>
        <a:bodyPr/>
        <a:lstStyle/>
        <a:p>
          <a:r>
            <a:rPr lang="en-US" b="1" dirty="0" smtClean="0">
              <a:solidFill>
                <a:sysClr val="windowText" lastClr="000000"/>
              </a:solidFill>
            </a:rPr>
            <a:t>Developing the data product</a:t>
          </a:r>
          <a:endParaRPr lang="en-US" b="1" dirty="0">
            <a:solidFill>
              <a:sysClr val="windowText" lastClr="000000"/>
            </a:solidFill>
          </a:endParaRPr>
        </a:p>
      </dgm:t>
    </dgm:pt>
    <dgm:pt modelId="{13CB8135-7079-4039-8692-F20C13487B7F}" type="parTrans" cxnId="{42928459-A702-4F75-8EF8-A38E2B9DE6F4}">
      <dgm:prSet/>
      <dgm:spPr/>
      <dgm:t>
        <a:bodyPr/>
        <a:lstStyle/>
        <a:p>
          <a:endParaRPr lang="en-US"/>
        </a:p>
      </dgm:t>
    </dgm:pt>
    <dgm:pt modelId="{C66E5588-920A-49DA-8B04-5FB8A025AEB2}" type="sibTrans" cxnId="{42928459-A702-4F75-8EF8-A38E2B9DE6F4}">
      <dgm:prSet/>
      <dgm:spPr/>
      <dgm:t>
        <a:bodyPr/>
        <a:lstStyle/>
        <a:p>
          <a:endParaRPr lang="en-US"/>
        </a:p>
      </dgm:t>
    </dgm:pt>
    <dgm:pt modelId="{14AF5DD0-9577-46F3-9A08-D90BCA0BCD5F}" type="pres">
      <dgm:prSet presAssocID="{320397DF-48B2-4F1C-B69C-F82D307030FE}" presName="Name0" presStyleCnt="0">
        <dgm:presLayoutVars>
          <dgm:dir/>
          <dgm:animLvl val="lvl"/>
          <dgm:resizeHandles val="exact"/>
        </dgm:presLayoutVars>
      </dgm:prSet>
      <dgm:spPr/>
    </dgm:pt>
    <dgm:pt modelId="{768712E1-BD4C-4659-88C4-3D448C55DD48}" type="pres">
      <dgm:prSet presAssocID="{D452DAB6-D680-4C6A-8AC9-CB9CF85FF85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22A7C-79E2-4F2A-9C02-190566453B4D}" type="pres">
      <dgm:prSet presAssocID="{C5343290-149A-4A92-97BC-9AEB0FF22D5D}" presName="parTxOnlySpace" presStyleCnt="0"/>
      <dgm:spPr/>
    </dgm:pt>
    <dgm:pt modelId="{031E523D-842C-41B1-8F88-B9CFD6D7840B}" type="pres">
      <dgm:prSet presAssocID="{C8A978E4-D9BC-497D-ACA6-DDAC9693BCD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27EDC8-9F8E-4EB3-8554-B4645F131C63}" type="pres">
      <dgm:prSet presAssocID="{94E66DEA-1040-4647-AAAA-6AB6EACB7CF9}" presName="parTxOnlySpace" presStyleCnt="0"/>
      <dgm:spPr/>
    </dgm:pt>
    <dgm:pt modelId="{A6BECF43-AFE2-476A-92E5-271AFD2DDFBC}" type="pres">
      <dgm:prSet presAssocID="{0524C15E-C3A4-4587-B425-DE27540E2BA9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7310674-1978-4775-9C66-7CF84A057A0B}" type="pres">
      <dgm:prSet presAssocID="{16E134D5-8082-472E-A605-10B8C3967F45}" presName="parTxOnlySpace" presStyleCnt="0"/>
      <dgm:spPr/>
    </dgm:pt>
    <dgm:pt modelId="{EDE93E8A-B6D7-4151-B19D-B453C84F9038}" type="pres">
      <dgm:prSet presAssocID="{7E431F9B-4855-40DA-A7BD-134D6328E64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FEF90B-9DB3-4CC1-9465-628ECD6521B7}" srcId="{320397DF-48B2-4F1C-B69C-F82D307030FE}" destId="{0524C15E-C3A4-4587-B425-DE27540E2BA9}" srcOrd="2" destOrd="0" parTransId="{C8838301-4098-45BD-9E67-23D7F8975E8D}" sibTransId="{16E134D5-8082-472E-A605-10B8C3967F45}"/>
    <dgm:cxn modelId="{16E3B9F0-9A5E-46A0-9363-5213F92316C6}" type="presOf" srcId="{7E431F9B-4855-40DA-A7BD-134D6328E64D}" destId="{EDE93E8A-B6D7-4151-B19D-B453C84F9038}" srcOrd="0" destOrd="0" presId="urn:microsoft.com/office/officeart/2005/8/layout/chevron1"/>
    <dgm:cxn modelId="{FFCBE797-943D-48D0-B0A2-DB6BF6CBE708}" srcId="{320397DF-48B2-4F1C-B69C-F82D307030FE}" destId="{D452DAB6-D680-4C6A-8AC9-CB9CF85FF856}" srcOrd="0" destOrd="0" parTransId="{9567EDA4-64EF-40FE-98D6-9DDDCFC93D96}" sibTransId="{C5343290-149A-4A92-97BC-9AEB0FF22D5D}"/>
    <dgm:cxn modelId="{42928459-A702-4F75-8EF8-A38E2B9DE6F4}" srcId="{320397DF-48B2-4F1C-B69C-F82D307030FE}" destId="{7E431F9B-4855-40DA-A7BD-134D6328E64D}" srcOrd="3" destOrd="0" parTransId="{13CB8135-7079-4039-8692-F20C13487B7F}" sibTransId="{C66E5588-920A-49DA-8B04-5FB8A025AEB2}"/>
    <dgm:cxn modelId="{C4368CB7-1785-499C-96BB-3D546BAA041E}" srcId="{320397DF-48B2-4F1C-B69C-F82D307030FE}" destId="{C8A978E4-D9BC-497D-ACA6-DDAC9693BCDE}" srcOrd="1" destOrd="0" parTransId="{1D34B0E7-E313-4744-93C1-33A34348B0DC}" sibTransId="{94E66DEA-1040-4647-AAAA-6AB6EACB7CF9}"/>
    <dgm:cxn modelId="{B0CDC4BD-6259-452F-A689-683450229BE9}" type="presOf" srcId="{C8A978E4-D9BC-497D-ACA6-DDAC9693BCDE}" destId="{031E523D-842C-41B1-8F88-B9CFD6D7840B}" srcOrd="0" destOrd="0" presId="urn:microsoft.com/office/officeart/2005/8/layout/chevron1"/>
    <dgm:cxn modelId="{DD660B25-33E1-43FA-8E82-6A8866DEDF4A}" type="presOf" srcId="{D452DAB6-D680-4C6A-8AC9-CB9CF85FF856}" destId="{768712E1-BD4C-4659-88C4-3D448C55DD48}" srcOrd="0" destOrd="0" presId="urn:microsoft.com/office/officeart/2005/8/layout/chevron1"/>
    <dgm:cxn modelId="{A789AE06-2A6A-48E1-87C0-54814B9F5697}" type="presOf" srcId="{320397DF-48B2-4F1C-B69C-F82D307030FE}" destId="{14AF5DD0-9577-46F3-9A08-D90BCA0BCD5F}" srcOrd="0" destOrd="0" presId="urn:microsoft.com/office/officeart/2005/8/layout/chevron1"/>
    <dgm:cxn modelId="{BE85AF29-AC8F-42C1-846B-5D4129043515}" type="presOf" srcId="{0524C15E-C3A4-4587-B425-DE27540E2BA9}" destId="{A6BECF43-AFE2-476A-92E5-271AFD2DDFBC}" srcOrd="0" destOrd="0" presId="urn:microsoft.com/office/officeart/2005/8/layout/chevron1"/>
    <dgm:cxn modelId="{1C2F0A6A-4023-4C43-9B81-B818303923AE}" type="presParOf" srcId="{14AF5DD0-9577-46F3-9A08-D90BCA0BCD5F}" destId="{768712E1-BD4C-4659-88C4-3D448C55DD48}" srcOrd="0" destOrd="0" presId="urn:microsoft.com/office/officeart/2005/8/layout/chevron1"/>
    <dgm:cxn modelId="{B922A8A4-B3AF-4CFF-A26D-79C1DF1A0372}" type="presParOf" srcId="{14AF5DD0-9577-46F3-9A08-D90BCA0BCD5F}" destId="{3B122A7C-79E2-4F2A-9C02-190566453B4D}" srcOrd="1" destOrd="0" presId="urn:microsoft.com/office/officeart/2005/8/layout/chevron1"/>
    <dgm:cxn modelId="{C9B0F1A6-8865-4A80-845D-8D01933CECC6}" type="presParOf" srcId="{14AF5DD0-9577-46F3-9A08-D90BCA0BCD5F}" destId="{031E523D-842C-41B1-8F88-B9CFD6D7840B}" srcOrd="2" destOrd="0" presId="urn:microsoft.com/office/officeart/2005/8/layout/chevron1"/>
    <dgm:cxn modelId="{D090DD97-689A-4DDA-885E-06E0BC6CE84C}" type="presParOf" srcId="{14AF5DD0-9577-46F3-9A08-D90BCA0BCD5F}" destId="{9427EDC8-9F8E-4EB3-8554-B4645F131C63}" srcOrd="3" destOrd="0" presId="urn:microsoft.com/office/officeart/2005/8/layout/chevron1"/>
    <dgm:cxn modelId="{14C23627-292A-429C-BEF9-B8D726B566CF}" type="presParOf" srcId="{14AF5DD0-9577-46F3-9A08-D90BCA0BCD5F}" destId="{A6BECF43-AFE2-476A-92E5-271AFD2DDFBC}" srcOrd="4" destOrd="0" presId="urn:microsoft.com/office/officeart/2005/8/layout/chevron1"/>
    <dgm:cxn modelId="{2DCA9398-E63A-4B59-B75C-DFF61A0C9196}" type="presParOf" srcId="{14AF5DD0-9577-46F3-9A08-D90BCA0BCD5F}" destId="{C7310674-1978-4775-9C66-7CF84A057A0B}" srcOrd="5" destOrd="0" presId="urn:microsoft.com/office/officeart/2005/8/layout/chevron1"/>
    <dgm:cxn modelId="{63053C35-3180-43D9-91FB-D54CBB9EB8E5}" type="presParOf" srcId="{14AF5DD0-9577-46F3-9A08-D90BCA0BCD5F}" destId="{EDE93E8A-B6D7-4151-B19D-B453C84F903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712E1-BD4C-4659-88C4-3D448C55DD48}">
      <dsp:nvSpPr>
        <dsp:cNvPr id="0" name=""/>
        <dsp:cNvSpPr/>
      </dsp:nvSpPr>
      <dsp:spPr>
        <a:xfrm>
          <a:off x="5096" y="1578354"/>
          <a:ext cx="2966728" cy="118669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ysClr val="windowText" lastClr="000000"/>
              </a:solidFill>
            </a:rPr>
            <a:t>Understanding the variables  </a:t>
          </a:r>
          <a:endParaRPr lang="en-US" sz="1900" b="1" kern="1200" dirty="0">
            <a:solidFill>
              <a:sysClr val="windowText" lastClr="000000"/>
            </a:solidFill>
          </a:endParaRPr>
        </a:p>
      </dsp:txBody>
      <dsp:txXfrm>
        <a:off x="598442" y="1578354"/>
        <a:ext cx="1780037" cy="1186691"/>
      </dsp:txXfrm>
    </dsp:sp>
    <dsp:sp modelId="{031E523D-842C-41B1-8F88-B9CFD6D7840B}">
      <dsp:nvSpPr>
        <dsp:cNvPr id="0" name=""/>
        <dsp:cNvSpPr/>
      </dsp:nvSpPr>
      <dsp:spPr>
        <a:xfrm>
          <a:off x="2675152" y="1578354"/>
          <a:ext cx="2966728" cy="1186691"/>
        </a:xfrm>
        <a:prstGeom prst="chevron">
          <a:avLst/>
        </a:prstGeom>
        <a:solidFill>
          <a:schemeClr val="accent4">
            <a:hueOff val="2559355"/>
            <a:satOff val="27477"/>
            <a:lumOff val="1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ysClr val="windowText" lastClr="000000"/>
              </a:solidFill>
            </a:rPr>
            <a:t>Descriptive</a:t>
          </a:r>
          <a:r>
            <a:rPr lang="en-US" sz="1900" b="1" kern="1200" dirty="0" smtClean="0"/>
            <a:t> </a:t>
          </a:r>
          <a:r>
            <a:rPr lang="en-US" sz="1900" b="1" kern="1200" dirty="0" smtClean="0">
              <a:solidFill>
                <a:sysClr val="windowText" lastClr="000000"/>
              </a:solidFill>
            </a:rPr>
            <a:t>analysis</a:t>
          </a:r>
          <a:endParaRPr lang="en-US" sz="1900" b="1" kern="1200" dirty="0">
            <a:solidFill>
              <a:sysClr val="windowText" lastClr="000000"/>
            </a:solidFill>
          </a:endParaRPr>
        </a:p>
      </dsp:txBody>
      <dsp:txXfrm>
        <a:off x="3268498" y="1578354"/>
        <a:ext cx="1780037" cy="1186691"/>
      </dsp:txXfrm>
    </dsp:sp>
    <dsp:sp modelId="{A6BECF43-AFE2-476A-92E5-271AFD2DDFBC}">
      <dsp:nvSpPr>
        <dsp:cNvPr id="0" name=""/>
        <dsp:cNvSpPr/>
      </dsp:nvSpPr>
      <dsp:spPr>
        <a:xfrm>
          <a:off x="5345207" y="1578354"/>
          <a:ext cx="2966728" cy="1186691"/>
        </a:xfrm>
        <a:prstGeom prst="chevron">
          <a:avLst/>
        </a:prstGeom>
        <a:solidFill>
          <a:schemeClr val="accent4">
            <a:hueOff val="5118710"/>
            <a:satOff val="54954"/>
            <a:lumOff val="33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ysClr val="windowText" lastClr="000000"/>
              </a:solidFill>
            </a:rPr>
            <a:t>Advanced Analysis</a:t>
          </a:r>
          <a:endParaRPr lang="en-US" sz="1900" b="1" kern="1200" dirty="0">
            <a:solidFill>
              <a:sysClr val="windowText" lastClr="000000"/>
            </a:solidFill>
          </a:endParaRPr>
        </a:p>
      </dsp:txBody>
      <dsp:txXfrm>
        <a:off x="5938553" y="1578354"/>
        <a:ext cx="1780037" cy="1186691"/>
      </dsp:txXfrm>
    </dsp:sp>
    <dsp:sp modelId="{EDE93E8A-B6D7-4151-B19D-B453C84F9038}">
      <dsp:nvSpPr>
        <dsp:cNvPr id="0" name=""/>
        <dsp:cNvSpPr/>
      </dsp:nvSpPr>
      <dsp:spPr>
        <a:xfrm>
          <a:off x="8015263" y="1578354"/>
          <a:ext cx="2966728" cy="1186691"/>
        </a:xfrm>
        <a:prstGeom prst="chevron">
          <a:avLst/>
        </a:prstGeom>
        <a:solidFill>
          <a:schemeClr val="accent4">
            <a:hueOff val="7678065"/>
            <a:satOff val="82431"/>
            <a:lumOff val="5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ysClr val="windowText" lastClr="000000"/>
              </a:solidFill>
            </a:rPr>
            <a:t>Developing the data product</a:t>
          </a:r>
          <a:endParaRPr lang="en-US" sz="1900" b="1" kern="1200" dirty="0">
            <a:solidFill>
              <a:sysClr val="windowText" lastClr="000000"/>
            </a:solidFill>
          </a:endParaRPr>
        </a:p>
      </dsp:txBody>
      <dsp:txXfrm>
        <a:off x="8608609" y="1578354"/>
        <a:ext cx="1780037" cy="11866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9A3335-6331-4872-A8B7-ECD55539F4D0}" type="datetimeFigureOut">
              <a:rPr lang="en-US" smtClean="0"/>
              <a:pPr/>
              <a:t>23-Nov-19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jpeg"/><Relationship Id="rId4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789" y="309093"/>
            <a:ext cx="5298583" cy="333562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accent1">
                      <a:alpha val="6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HOSTING IN NEW YORK WITH AIRBNB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effectLst>
                <a:glow rad="101600">
                  <a:schemeClr val="accent1">
                    <a:alpha val="6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9192" y="3644721"/>
            <a:ext cx="4216757" cy="927279"/>
          </a:xfrm>
        </p:spPr>
        <p:txBody>
          <a:bodyPr/>
          <a:lstStyle/>
          <a:p>
            <a:r>
              <a:rPr lang="en-US" dirty="0" smtClean="0">
                <a:ln w="0"/>
                <a:solidFill>
                  <a:schemeClr val="tx2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-Based on NYC </a:t>
            </a:r>
            <a:r>
              <a:rPr lang="en-US" dirty="0" err="1" smtClean="0">
                <a:ln w="0"/>
                <a:solidFill>
                  <a:schemeClr val="tx2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Airbnb</a:t>
            </a:r>
            <a:r>
              <a:rPr lang="en-US" dirty="0" smtClean="0">
                <a:ln w="0"/>
                <a:solidFill>
                  <a:schemeClr val="tx2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Open data</a:t>
            </a:r>
            <a:endParaRPr lang="en-US" dirty="0">
              <a:ln w="0"/>
              <a:solidFill>
                <a:schemeClr val="tx2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9" r="23519"/>
          <a:stretch>
            <a:fillRect/>
          </a:stretch>
        </p:blipFill>
        <p:spPr/>
      </p:pic>
      <p:sp>
        <p:nvSpPr>
          <p:cNvPr id="13" name="TextBox 12"/>
          <p:cNvSpPr txBox="1"/>
          <p:nvPr/>
        </p:nvSpPr>
        <p:spPr>
          <a:xfrm>
            <a:off x="850006" y="4956392"/>
            <a:ext cx="472654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just"/>
            <a:r>
              <a:rPr lang="en-US" sz="2400" b="1" dirty="0" err="1" smtClean="0">
                <a:ln/>
                <a:solidFill>
                  <a:sysClr val="windowText" lastClr="000000"/>
                </a:solidFill>
              </a:rPr>
              <a:t>Chamodi</a:t>
            </a:r>
            <a:r>
              <a:rPr lang="en-US" sz="2400" b="1" dirty="0" smtClean="0">
                <a:ln/>
                <a:solidFill>
                  <a:sysClr val="windowText" lastClr="000000"/>
                </a:solidFill>
              </a:rPr>
              <a:t> </a:t>
            </a:r>
            <a:r>
              <a:rPr lang="en-US" sz="2400" b="1" dirty="0" err="1" smtClean="0">
                <a:ln/>
                <a:solidFill>
                  <a:sysClr val="windowText" lastClr="000000"/>
                </a:solidFill>
              </a:rPr>
              <a:t>Perera</a:t>
            </a:r>
            <a:r>
              <a:rPr lang="en-US" sz="2400" b="1" dirty="0" smtClean="0">
                <a:ln/>
                <a:solidFill>
                  <a:sysClr val="windowText" lastClr="000000"/>
                </a:solidFill>
              </a:rPr>
              <a:t>           S13566</a:t>
            </a:r>
          </a:p>
          <a:p>
            <a:pPr algn="just"/>
            <a:r>
              <a:rPr lang="en-US" sz="2400" b="1" dirty="0" err="1" smtClean="0">
                <a:ln/>
                <a:solidFill>
                  <a:sysClr val="windowText" lastClr="000000"/>
                </a:solidFill>
              </a:rPr>
              <a:t>Migara</a:t>
            </a:r>
            <a:r>
              <a:rPr lang="en-US" sz="2400" b="1" dirty="0" smtClean="0">
                <a:ln/>
                <a:solidFill>
                  <a:sysClr val="windowText" lastClr="000000"/>
                </a:solidFill>
              </a:rPr>
              <a:t> </a:t>
            </a:r>
            <a:r>
              <a:rPr lang="en-US" sz="2400" b="1" dirty="0" err="1" smtClean="0">
                <a:ln/>
                <a:solidFill>
                  <a:sysClr val="windowText" lastClr="000000"/>
                </a:solidFill>
              </a:rPr>
              <a:t>Devinda</a:t>
            </a:r>
            <a:r>
              <a:rPr lang="en-US" sz="2400" b="1" dirty="0" smtClean="0">
                <a:ln/>
                <a:solidFill>
                  <a:sysClr val="windowText" lastClr="000000"/>
                </a:solidFill>
              </a:rPr>
              <a:t>	    S13370</a:t>
            </a:r>
          </a:p>
          <a:p>
            <a:pPr algn="just"/>
            <a:r>
              <a:rPr lang="en-US" sz="2400" b="1" dirty="0" err="1" smtClean="0">
                <a:ln/>
                <a:solidFill>
                  <a:sysClr val="windowText" lastClr="000000"/>
                </a:solidFill>
              </a:rPr>
              <a:t>Sathsara</a:t>
            </a:r>
            <a:r>
              <a:rPr lang="en-US" sz="2400" b="1" dirty="0" smtClean="0">
                <a:ln/>
                <a:solidFill>
                  <a:sysClr val="windowText" lastClr="000000"/>
                </a:solidFill>
              </a:rPr>
              <a:t> </a:t>
            </a:r>
            <a:r>
              <a:rPr lang="en-US" sz="2400" b="1" dirty="0" err="1" smtClean="0">
                <a:ln/>
                <a:solidFill>
                  <a:sysClr val="windowText" lastClr="000000"/>
                </a:solidFill>
              </a:rPr>
              <a:t>Rasantha</a:t>
            </a:r>
            <a:r>
              <a:rPr lang="en-US" sz="2400" b="1" dirty="0">
                <a:ln/>
                <a:solidFill>
                  <a:sysClr val="windowText" lastClr="000000"/>
                </a:solidFill>
              </a:rPr>
              <a:t> </a:t>
            </a:r>
            <a:r>
              <a:rPr lang="en-US" sz="2400" b="1" dirty="0" smtClean="0">
                <a:ln/>
                <a:solidFill>
                  <a:sysClr val="windowText" lastClr="000000"/>
                </a:solidFill>
              </a:rPr>
              <a:t>      S13630</a:t>
            </a:r>
            <a:endParaRPr lang="en-US" sz="2400" b="1" dirty="0">
              <a:ln/>
              <a:solidFill>
                <a:sysClr val="windowText" lastClr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3719" y="4494727"/>
            <a:ext cx="227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chemeClr val="tx2">
                    <a:lumMod val="95000"/>
                    <a:lumOff val="5000"/>
                  </a:schemeClr>
                </a:solidFill>
              </a:rPr>
              <a:t>GROUP 09</a:t>
            </a:r>
            <a:endParaRPr lang="en-US" sz="2400" b="1" u="sng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The </a:t>
            </a:r>
            <a:r>
              <a:rPr lang="en-US" sz="53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Five </a:t>
            </a:r>
            <a:r>
              <a:rPr lang="en-US" sz="53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</a:t>
            </a:r>
            <a:r>
              <a:rPr lang="en-US" sz="53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oroughs </a:t>
            </a:r>
            <a:r>
              <a:rPr lang="en-US" sz="53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 New York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1" y="1622738"/>
            <a:ext cx="5653824" cy="519071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4448" y="1635617"/>
            <a:ext cx="4572000" cy="8477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Percentage of listings by borough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735" y="2438795"/>
            <a:ext cx="6324600" cy="4374658"/>
          </a:xfrm>
        </p:spPr>
      </p:pic>
    </p:spTree>
    <p:extLst>
      <p:ext uri="{BB962C8B-B14F-4D97-AF65-F5344CB8AC3E}">
        <p14:creationId xmlns:p14="http://schemas.microsoft.com/office/powerpoint/2010/main" val="59029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/>
            </a:r>
            <a:b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Room Type by Borough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5" y="1578322"/>
            <a:ext cx="10411097" cy="501842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4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16497"/>
            <a:ext cx="9601200" cy="1036850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Price</a:t>
            </a:r>
            <a:endParaRPr lang="en-US" sz="66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There </a:t>
            </a:r>
            <a:r>
              <a:rPr lang="en-US" b="1" dirty="0">
                <a:solidFill>
                  <a:schemeClr val="tx2"/>
                </a:solidFill>
              </a:rPr>
              <a:t>were 11 listings with price = $0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>
                <a:solidFill>
                  <a:schemeClr val="tx2"/>
                </a:solidFill>
              </a:rPr>
              <a:t>Tracked the listings using listing id</a:t>
            </a:r>
          </a:p>
          <a:p>
            <a:r>
              <a:rPr lang="en-US" i="1" dirty="0">
                <a:solidFill>
                  <a:schemeClr val="tx2"/>
                </a:solidFill>
              </a:rPr>
              <a:t> 10 out of 11 had </a:t>
            </a:r>
            <a:r>
              <a:rPr lang="en-US" i="1" dirty="0" smtClean="0">
                <a:solidFill>
                  <a:schemeClr val="tx2"/>
                </a:solidFill>
              </a:rPr>
              <a:t>their price </a:t>
            </a:r>
            <a:r>
              <a:rPr lang="en-US" i="1" dirty="0">
                <a:solidFill>
                  <a:schemeClr val="tx2"/>
                </a:solidFill>
              </a:rPr>
              <a:t>in the </a:t>
            </a:r>
            <a:r>
              <a:rPr lang="en-US" i="1" dirty="0" smtClean="0">
                <a:solidFill>
                  <a:schemeClr val="tx2"/>
                </a:solidFill>
              </a:rPr>
              <a:t>website</a:t>
            </a:r>
          </a:p>
          <a:p>
            <a:r>
              <a:rPr lang="en-US" i="1" dirty="0">
                <a:solidFill>
                  <a:schemeClr val="tx2"/>
                </a:solidFill>
              </a:rPr>
              <a:t>Discarded the remaining listing with price = 0</a:t>
            </a:r>
            <a:endParaRPr lang="en-US" i="1" dirty="0" smtClean="0">
              <a:solidFill>
                <a:schemeClr val="tx2"/>
              </a:solidFill>
            </a:endParaRPr>
          </a:p>
          <a:p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9" b="5864"/>
          <a:stretch/>
        </p:blipFill>
        <p:spPr>
          <a:xfrm>
            <a:off x="7222482" y="100459"/>
            <a:ext cx="3930622" cy="6408309"/>
          </a:xfrm>
        </p:spPr>
      </p:pic>
    </p:spTree>
    <p:extLst>
      <p:ext uri="{BB962C8B-B14F-4D97-AF65-F5344CB8AC3E}">
        <p14:creationId xmlns:p14="http://schemas.microsoft.com/office/powerpoint/2010/main" val="7371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Price </a:t>
            </a:r>
            <a:r>
              <a:rPr lang="en-US" sz="6600" b="1" dirty="0" err="1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Vs</a:t>
            </a:r>
            <a:r>
              <a:rPr lang="en-US" sz="66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Borough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39000" y="1506829"/>
            <a:ext cx="4558048" cy="118257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    Very High            Medium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 High                     Low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0" y="1622094"/>
            <a:ext cx="7008149" cy="5235906"/>
          </a:xfrm>
        </p:spPr>
      </p:pic>
      <p:graphicFrame>
        <p:nvGraphicFramePr>
          <p:cNvPr id="12" name="Content Placeholder 1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55507736"/>
              </p:ext>
            </p:extLst>
          </p:nvPr>
        </p:nvGraphicFramePr>
        <p:xfrm>
          <a:off x="7213242" y="2936361"/>
          <a:ext cx="4572000" cy="333565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286000"/>
                <a:gridCol w="2286000"/>
              </a:tblGrid>
              <a:tr h="66713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Arial Rounded MT Bold" panose="020F0704030504030204" pitchFamily="34" charset="0"/>
                        </a:rPr>
                        <a:t>Minimum</a:t>
                      </a:r>
                      <a:endParaRPr lang="en-US" sz="2400" b="1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Arial Rounded MT Bold" panose="020F0704030504030204" pitchFamily="34" charset="0"/>
                        </a:rPr>
                        <a:t>$10</a:t>
                      </a:r>
                      <a:endParaRPr lang="en-US" sz="2400" b="1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</a:tr>
              <a:tr h="66713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Arial Rounded MT Bold" panose="020F0704030504030204" pitchFamily="34" charset="0"/>
                        </a:rPr>
                        <a:t>25%</a:t>
                      </a:r>
                      <a:endParaRPr lang="en-US" sz="2400" b="1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Arial Rounded MT Bold" panose="020F0704030504030204" pitchFamily="34" charset="0"/>
                        </a:rPr>
                        <a:t>$69</a:t>
                      </a:r>
                      <a:endParaRPr lang="en-US" sz="2400" b="1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</a:tr>
              <a:tr h="66713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Arial Rounded MT Bold" panose="020F0704030504030204" pitchFamily="34" charset="0"/>
                        </a:rPr>
                        <a:t>50%</a:t>
                      </a:r>
                      <a:endParaRPr lang="en-US" sz="2400" b="1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Arial Rounded MT Bold" panose="020F0704030504030204" pitchFamily="34" charset="0"/>
                        </a:rPr>
                        <a:t>$106</a:t>
                      </a:r>
                      <a:endParaRPr lang="en-US" sz="2400" b="1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</a:tr>
              <a:tr h="66713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Arial Rounded MT Bold" panose="020F0704030504030204" pitchFamily="34" charset="0"/>
                        </a:rPr>
                        <a:t>75%</a:t>
                      </a:r>
                      <a:endParaRPr lang="en-US" sz="2400" b="1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Arial Rounded MT Bold" panose="020F0704030504030204" pitchFamily="34" charset="0"/>
                        </a:rPr>
                        <a:t>$175</a:t>
                      </a:r>
                      <a:endParaRPr lang="en-US" sz="2400" b="1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</a:tr>
              <a:tr h="66713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Arial Rounded MT Bold" panose="020F0704030504030204" pitchFamily="34" charset="0"/>
                        </a:rPr>
                        <a:t>Maximum</a:t>
                      </a:r>
                      <a:endParaRPr lang="en-US" sz="2400" b="1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Arial Rounded MT Bold" panose="020F0704030504030204" pitchFamily="34" charset="0"/>
                        </a:rPr>
                        <a:t>$10000</a:t>
                      </a:r>
                      <a:endParaRPr lang="en-US" sz="2400" b="1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Flowchart: Connector 5"/>
          <p:cNvSpPr/>
          <p:nvPr/>
        </p:nvSpPr>
        <p:spPr>
          <a:xfrm>
            <a:off x="7366716" y="1622094"/>
            <a:ext cx="270456" cy="259149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/>
          <p:cNvSpPr/>
          <p:nvPr/>
        </p:nvSpPr>
        <p:spPr>
          <a:xfrm>
            <a:off x="7373156" y="2197943"/>
            <a:ext cx="270456" cy="259149"/>
          </a:xfrm>
          <a:prstGeom prst="flowChartConnector">
            <a:avLst/>
          </a:prstGeom>
          <a:solidFill>
            <a:srgbClr val="56E1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/>
          <p:cNvSpPr/>
          <p:nvPr/>
        </p:nvSpPr>
        <p:spPr>
          <a:xfrm>
            <a:off x="9811555" y="1635700"/>
            <a:ext cx="270456" cy="259149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9837313" y="2197943"/>
            <a:ext cx="270456" cy="259149"/>
          </a:xfrm>
          <a:prstGeom prst="flowChartConnector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1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4043362"/>
            <a:ext cx="8046720" cy="1557338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Price </a:t>
            </a:r>
            <a:br>
              <a:rPr lang="en-US" sz="9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96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Vs</a:t>
            </a:r>
            <a:r>
              <a:rPr lang="en-US" sz="9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br>
              <a:rPr lang="en-US" sz="9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9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Room Type</a:t>
            </a:r>
            <a:endParaRPr lang="en-US" sz="9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5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Price of </a:t>
            </a:r>
            <a:r>
              <a:rPr 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Apartments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6" y="1519707"/>
            <a:ext cx="11874322" cy="5125792"/>
          </a:xfrm>
        </p:spPr>
      </p:pic>
    </p:spTree>
    <p:extLst>
      <p:ext uri="{BB962C8B-B14F-4D97-AF65-F5344CB8AC3E}">
        <p14:creationId xmlns:p14="http://schemas.microsoft.com/office/powerpoint/2010/main" val="358513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Outlying Prices of Apartments and the Price by Borough without outliers 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665" y="1338734"/>
            <a:ext cx="4572000" cy="850392"/>
          </a:xfrm>
        </p:spPr>
        <p:txBody>
          <a:bodyPr/>
          <a:lstStyle/>
          <a:p>
            <a:r>
              <a:rPr lang="en-US" u="sng" dirty="0" smtClean="0">
                <a:solidFill>
                  <a:schemeClr val="tx2"/>
                </a:solidFill>
              </a:rPr>
              <a:t>Outlying Prices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12"/>
          <a:stretch/>
        </p:blipFill>
        <p:spPr>
          <a:xfrm>
            <a:off x="5911924" y="1873485"/>
            <a:ext cx="5923761" cy="5063570"/>
          </a:xfrm>
        </p:spPr>
      </p:pic>
      <p:sp>
        <p:nvSpPr>
          <p:cNvPr id="4" name="TextBox 3"/>
          <p:cNvSpPr txBox="1"/>
          <p:nvPr/>
        </p:nvSpPr>
        <p:spPr>
          <a:xfrm>
            <a:off x="5911924" y="1490876"/>
            <a:ext cx="578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Price by borough after removing outliers</a:t>
            </a:r>
            <a:endParaRPr lang="en-US" sz="2400" u="sng" dirty="0">
              <a:solidFill>
                <a:schemeClr val="tx2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5" t="5997"/>
          <a:stretch/>
        </p:blipFill>
        <p:spPr>
          <a:xfrm>
            <a:off x="312935" y="2076048"/>
            <a:ext cx="5392651" cy="4658443"/>
          </a:xfr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648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Outlying Prices </a:t>
            </a:r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of Shared Rooms </a:t>
            </a:r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and the Price by Borough without outliers 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062" y="1357988"/>
            <a:ext cx="4572000" cy="850392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Outlying Prices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49"/>
          <a:stretch/>
        </p:blipFill>
        <p:spPr>
          <a:xfrm>
            <a:off x="6096000" y="1815921"/>
            <a:ext cx="5823443" cy="4989406"/>
          </a:xfrm>
        </p:spPr>
      </p:pic>
      <p:sp>
        <p:nvSpPr>
          <p:cNvPr id="7" name="TextBox 6"/>
          <p:cNvSpPr txBox="1"/>
          <p:nvPr/>
        </p:nvSpPr>
        <p:spPr>
          <a:xfrm>
            <a:off x="6096000" y="1391355"/>
            <a:ext cx="578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Price by borough after removing outliers</a:t>
            </a:r>
            <a:endParaRPr lang="en-US" sz="2400" u="sng" dirty="0">
              <a:solidFill>
                <a:schemeClr val="tx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1" y="2090057"/>
            <a:ext cx="5410967" cy="4611189"/>
          </a:xfr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750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Outlying Prices </a:t>
            </a:r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of Private </a:t>
            </a:r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Rooms and the Price by Borough without outliers 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6" y="1373454"/>
            <a:ext cx="4572000" cy="850392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Outlying Prices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4"/>
          <a:stretch/>
        </p:blipFill>
        <p:spPr>
          <a:xfrm>
            <a:off x="5597875" y="1829461"/>
            <a:ext cx="6186294" cy="4880432"/>
          </a:xfrm>
        </p:spPr>
      </p:pic>
      <p:sp>
        <p:nvSpPr>
          <p:cNvPr id="9" name="TextBox 8"/>
          <p:cNvSpPr txBox="1"/>
          <p:nvPr/>
        </p:nvSpPr>
        <p:spPr>
          <a:xfrm>
            <a:off x="6050483" y="1421519"/>
            <a:ext cx="578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Price by borough after removing outliers</a:t>
            </a:r>
            <a:endParaRPr lang="en-US" sz="2400" u="sng" dirty="0">
              <a:solidFill>
                <a:schemeClr val="tx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" t="5620" r="4447"/>
          <a:stretch/>
        </p:blipFill>
        <p:spPr>
          <a:xfrm>
            <a:off x="138306" y="2043219"/>
            <a:ext cx="5412488" cy="4553523"/>
          </a:xfr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192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1629" y="3744333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Apartments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4934" y="2415923"/>
            <a:ext cx="264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Shared Rooms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42400" y="3962400"/>
            <a:ext cx="250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Private Rooms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5" t="5997"/>
          <a:stretch/>
        </p:blipFill>
        <p:spPr>
          <a:xfrm>
            <a:off x="0" y="254000"/>
            <a:ext cx="3939875" cy="34034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6" t="7422"/>
          <a:stretch/>
        </p:blipFill>
        <p:spPr>
          <a:xfrm>
            <a:off x="4057679" y="2939143"/>
            <a:ext cx="3961584" cy="37917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068" y="201033"/>
            <a:ext cx="3854635" cy="3456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3332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About </a:t>
            </a:r>
            <a:r>
              <a:rPr lang="en-US" sz="5400" b="1" dirty="0" err="1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Airbnb</a:t>
            </a:r>
            <a:r>
              <a:rPr 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…</a:t>
            </a:r>
            <a:endParaRPr lang="en-US" sz="5400" b="1" dirty="0">
              <a:ln w="10160">
                <a:solidFill>
                  <a:schemeClr val="accent5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938" y="1687132"/>
            <a:ext cx="9601200" cy="4343400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An online market place</a:t>
            </a:r>
          </a:p>
          <a:p>
            <a:pPr marL="285750" indent="-285750"/>
            <a:r>
              <a:rPr lang="en-US" sz="2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Connects people who rent out their homes with people who are looking for accommodation</a:t>
            </a:r>
          </a:p>
          <a:p>
            <a:pPr marL="285750" indent="-285750"/>
            <a:r>
              <a:rPr lang="en-US" sz="2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Started in 2008,in California with 2 hosts and 3 guests</a:t>
            </a:r>
          </a:p>
          <a:p>
            <a:pPr marL="285750" indent="-285750"/>
            <a:r>
              <a:rPr lang="en-US" sz="2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Currently offers over 5 million listings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5"/>
          <a:stretch/>
        </p:blipFill>
        <p:spPr>
          <a:xfrm>
            <a:off x="7595762" y="3889420"/>
            <a:ext cx="4265680" cy="287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Top 10 Locations with Outlying </a:t>
            </a:r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</a:t>
            </a:r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rices for Each </a:t>
            </a:r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</a:t>
            </a:r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oom Type in Manhattan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79950460"/>
              </p:ext>
            </p:extLst>
          </p:nvPr>
        </p:nvGraphicFramePr>
        <p:xfrm>
          <a:off x="437882" y="1700013"/>
          <a:ext cx="10792494" cy="488285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597498"/>
                <a:gridCol w="3597498"/>
                <a:gridCol w="3597498"/>
              </a:tblGrid>
              <a:tr h="442565">
                <a:tc>
                  <a:txBody>
                    <a:bodyPr/>
                    <a:lstStyle/>
                    <a:p>
                      <a:r>
                        <a:rPr lang="en-US" sz="2400" i="0" dirty="0" smtClean="0">
                          <a:solidFill>
                            <a:schemeClr val="tx2"/>
                          </a:solidFill>
                        </a:rPr>
                        <a:t>Entire home/Apartment</a:t>
                      </a:r>
                      <a:endParaRPr lang="en-US" sz="2400" i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0" dirty="0" smtClean="0">
                          <a:solidFill>
                            <a:schemeClr val="tx2"/>
                          </a:solidFill>
                        </a:rPr>
                        <a:t>Shared</a:t>
                      </a:r>
                      <a:r>
                        <a:rPr lang="en-US" sz="2400" i="0" baseline="0" dirty="0" smtClean="0">
                          <a:solidFill>
                            <a:schemeClr val="tx2"/>
                          </a:solidFill>
                        </a:rPr>
                        <a:t> Rooms</a:t>
                      </a:r>
                      <a:endParaRPr lang="en-US" sz="2400" i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0" dirty="0" smtClean="0">
                          <a:solidFill>
                            <a:schemeClr val="tx2"/>
                          </a:solidFill>
                        </a:rPr>
                        <a:t>Private Rooms</a:t>
                      </a:r>
                      <a:endParaRPr lang="en-US" sz="2400" i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44256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Midtown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Hell’s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Kitchen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Midtown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4256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Hell’s Kitchen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Upper West Side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Hell’s Kitchen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4256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Upper West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Side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Chelsea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Upper West Side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4256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Chelsea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Upper East Side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East Village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4256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East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Village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Financial District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Harlem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4256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Upper East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Side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Harlem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Chelsea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4256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West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Village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East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Harlem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Upper East Side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42565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2"/>
                          </a:solidFill>
                        </a:rPr>
                        <a:t>Soho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Little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Italy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Financial District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4256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Financial District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Lower East Side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Theater District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44256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Tribeca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East Village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Lower East Side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5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5" t="1387" r="8324" b="4866"/>
          <a:stretch/>
        </p:blipFill>
        <p:spPr>
          <a:xfrm>
            <a:off x="128788" y="270457"/>
            <a:ext cx="4155765" cy="23697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437" y="270457"/>
            <a:ext cx="4914901" cy="2472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8" y="3400023"/>
            <a:ext cx="4155765" cy="2562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9659" y="3400023"/>
            <a:ext cx="2901113" cy="2562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38" y="3400023"/>
            <a:ext cx="4076700" cy="25628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04575" y="270457"/>
            <a:ext cx="177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tx2"/>
                </a:solidFill>
              </a:rPr>
              <a:t>Midtown</a:t>
            </a:r>
            <a:endParaRPr lang="en-US" b="1" i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99279" y="1993840"/>
            <a:ext cx="121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tx2"/>
                </a:solidFill>
              </a:rPr>
              <a:t>Upper West Side</a:t>
            </a:r>
            <a:endParaRPr lang="en-US" b="1" i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788" y="6156101"/>
            <a:ext cx="283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tx2"/>
                </a:solidFill>
              </a:rPr>
              <a:t>Chelsea and Hell’s Kitchen</a:t>
            </a:r>
            <a:endParaRPr lang="en-US" b="1" i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9659" y="6156101"/>
            <a:ext cx="198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tx2"/>
                </a:solidFill>
              </a:rPr>
              <a:t>Financial District</a:t>
            </a:r>
            <a:endParaRPr lang="en-US" b="1" i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01638" y="6156101"/>
            <a:ext cx="187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tx2"/>
                </a:solidFill>
              </a:rPr>
              <a:t>Harlem</a:t>
            </a:r>
            <a:endParaRPr lang="en-US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58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Top 10 Locations with Outlying Prices for Each Room Type in </a:t>
            </a:r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Brooklyn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8727727"/>
              </p:ext>
            </p:extLst>
          </p:nvPr>
        </p:nvGraphicFramePr>
        <p:xfrm>
          <a:off x="574182" y="1623275"/>
          <a:ext cx="10900893" cy="495261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33631"/>
                <a:gridCol w="3633631"/>
                <a:gridCol w="3633631"/>
              </a:tblGrid>
              <a:tr h="449541">
                <a:tc>
                  <a:txBody>
                    <a:bodyPr/>
                    <a:lstStyle/>
                    <a:p>
                      <a:r>
                        <a:rPr lang="en-US" sz="2400" i="0" dirty="0" smtClean="0">
                          <a:solidFill>
                            <a:schemeClr val="tx2"/>
                          </a:solidFill>
                        </a:rPr>
                        <a:t>Entire home/Apartment</a:t>
                      </a:r>
                      <a:endParaRPr lang="en-US" sz="2400" i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0" dirty="0" smtClean="0">
                          <a:solidFill>
                            <a:schemeClr val="tx2"/>
                          </a:solidFill>
                        </a:rPr>
                        <a:t>Shared</a:t>
                      </a:r>
                      <a:r>
                        <a:rPr lang="en-US" sz="2400" i="0" baseline="0" dirty="0" smtClean="0">
                          <a:solidFill>
                            <a:schemeClr val="tx2"/>
                          </a:solidFill>
                        </a:rPr>
                        <a:t> Rooms</a:t>
                      </a:r>
                      <a:endParaRPr lang="en-US" sz="2400" i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0" dirty="0" smtClean="0">
                          <a:solidFill>
                            <a:schemeClr val="tx2"/>
                          </a:solidFill>
                        </a:rPr>
                        <a:t>Private Rooms</a:t>
                      </a:r>
                      <a:endParaRPr lang="en-US" sz="2400" i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44954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Williamsburg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Williamsburg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Williamsburg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4954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Bedford-Stuyvesant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Bedford-Stuyvesant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Bedford-Stuyvesant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4954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Crown Heights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East New York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Green Point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4954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Clinton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Hill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Flatbush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Clinton Hill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4954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Park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Slope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Bay Ridge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2"/>
                          </a:solidFill>
                        </a:rPr>
                        <a:t>Bushwick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4954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Green Point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Crown Heights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Crown Heights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4954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Prospect Heights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Fort Greene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Park slope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4954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Fort Greene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Fort Hamilton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East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Flatbush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44954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Brooklyn Heights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Green Point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Flatbush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49541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2"/>
                          </a:solidFill>
                        </a:rPr>
                        <a:t>Bushwick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Kensington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Prospect Heights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24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8" r="13847" b="9204"/>
          <a:stretch/>
        </p:blipFill>
        <p:spPr>
          <a:xfrm>
            <a:off x="169232" y="218941"/>
            <a:ext cx="4802013" cy="29235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85" b="13872"/>
          <a:stretch/>
        </p:blipFill>
        <p:spPr>
          <a:xfrm>
            <a:off x="7031814" y="0"/>
            <a:ext cx="5022812" cy="33613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06" y="4005330"/>
            <a:ext cx="3299868" cy="2201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698" y="3361386"/>
            <a:ext cx="1908775" cy="2814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80" y="3793902"/>
            <a:ext cx="3901440" cy="2438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71245" y="360609"/>
            <a:ext cx="168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Williamsburg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5541" y="2041301"/>
            <a:ext cx="1429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Bedford-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Stuyvesant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889" y="6295486"/>
            <a:ext cx="187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Crown </a:t>
            </a:r>
            <a:r>
              <a:rPr lang="en-US" dirty="0">
                <a:solidFill>
                  <a:schemeClr val="tx2"/>
                </a:solidFill>
              </a:rPr>
              <a:t>h</a:t>
            </a:r>
            <a:r>
              <a:rPr lang="en-US" dirty="0" smtClean="0">
                <a:solidFill>
                  <a:schemeClr val="tx2"/>
                </a:solidFill>
              </a:rPr>
              <a:t>eights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6232302"/>
            <a:ext cx="2073473" cy="372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Flatbush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46265" y="6295486"/>
            <a:ext cx="180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Park Slope</a:t>
            </a:r>
          </a:p>
        </p:txBody>
      </p:sp>
    </p:spTree>
    <p:extLst>
      <p:ext uri="{BB962C8B-B14F-4D97-AF65-F5344CB8AC3E}">
        <p14:creationId xmlns:p14="http://schemas.microsoft.com/office/powerpoint/2010/main" val="200752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Top 10 Locations with Outlying Prices for Each Room Type in </a:t>
            </a:r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Queens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50553939"/>
              </p:ext>
            </p:extLst>
          </p:nvPr>
        </p:nvGraphicFramePr>
        <p:xfrm>
          <a:off x="566668" y="1827598"/>
          <a:ext cx="11127348" cy="4695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709116"/>
                <a:gridCol w="3709116"/>
                <a:gridCol w="3709116"/>
              </a:tblGrid>
              <a:tr h="456001">
                <a:tc>
                  <a:txBody>
                    <a:bodyPr/>
                    <a:lstStyle/>
                    <a:p>
                      <a:r>
                        <a:rPr lang="en-US" sz="2400" i="0" dirty="0" smtClean="0">
                          <a:solidFill>
                            <a:schemeClr val="tx2"/>
                          </a:solidFill>
                        </a:rPr>
                        <a:t>Entire home/Apartment</a:t>
                      </a:r>
                      <a:endParaRPr lang="en-US" sz="2400" i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0" dirty="0" smtClean="0">
                          <a:solidFill>
                            <a:schemeClr val="tx2"/>
                          </a:solidFill>
                        </a:rPr>
                        <a:t>Shared</a:t>
                      </a:r>
                      <a:r>
                        <a:rPr lang="en-US" sz="2400" i="0" baseline="0" dirty="0" smtClean="0">
                          <a:solidFill>
                            <a:schemeClr val="tx2"/>
                          </a:solidFill>
                        </a:rPr>
                        <a:t> Rooms</a:t>
                      </a:r>
                      <a:endParaRPr lang="en-US" sz="2400" i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0" dirty="0" smtClean="0">
                          <a:solidFill>
                            <a:schemeClr val="tx2"/>
                          </a:solidFill>
                        </a:rPr>
                        <a:t>Private Rooms</a:t>
                      </a:r>
                      <a:endParaRPr lang="en-US" sz="2400" i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423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Flushing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Astoria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Long Island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City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23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Long Island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City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Flushing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Astoria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23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Astoria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Long Island City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Elmhurst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423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2"/>
                          </a:solidFill>
                        </a:rPr>
                        <a:t>Arverne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Bellerose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Ditmars Steinway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423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Jamaica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Jamaica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23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Far Rockaway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Flushing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23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Forest Hills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Breezy Point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423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Woodside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Briarwood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23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Bayside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Woodside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23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Briarwood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2"/>
                          </a:solidFill>
                        </a:rPr>
                        <a:t>Arverne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640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8" y="141668"/>
            <a:ext cx="3830643" cy="25500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11" y="141668"/>
            <a:ext cx="3900424" cy="2597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00" y="3747752"/>
            <a:ext cx="3900531" cy="2601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02" y="3709115"/>
            <a:ext cx="3890097" cy="26397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8513" y="283335"/>
            <a:ext cx="175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Astoria Park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33375" y="1195451"/>
            <a:ext cx="177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Flushing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8513" y="3915177"/>
            <a:ext cx="175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Jamaica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78829" y="4546243"/>
            <a:ext cx="1727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Long Island  City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27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Association of the Year of Last  Review with Price 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333" y="1573346"/>
            <a:ext cx="4572000" cy="850392"/>
          </a:xfrm>
        </p:spPr>
        <p:txBody>
          <a:bodyPr/>
          <a:lstStyle/>
          <a:p>
            <a:r>
              <a:rPr lang="en-US" b="1" u="sng" dirty="0" smtClean="0">
                <a:solidFill>
                  <a:schemeClr val="tx2"/>
                </a:solidFill>
              </a:rPr>
              <a:t>ANOVA 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75515856"/>
              </p:ext>
            </p:extLst>
          </p:nvPr>
        </p:nvGraphicFramePr>
        <p:xfrm>
          <a:off x="239333" y="2423738"/>
          <a:ext cx="7418766" cy="299916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36461"/>
                <a:gridCol w="1236461"/>
                <a:gridCol w="1236461"/>
                <a:gridCol w="1236461"/>
                <a:gridCol w="1236461"/>
                <a:gridCol w="1236461"/>
              </a:tblGrid>
              <a:tr h="1254008">
                <a:tc>
                  <a:txBody>
                    <a:bodyPr/>
                    <a:lstStyle/>
                    <a:p>
                      <a:r>
                        <a:rPr lang="en-US" sz="2000" b="1" i="0" dirty="0" smtClean="0">
                          <a:solidFill>
                            <a:schemeClr val="tx2"/>
                          </a:solidFill>
                        </a:rPr>
                        <a:t>SOV</a:t>
                      </a:r>
                      <a:endParaRPr lang="en-US" sz="2000" b="1" i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dirty="0" smtClean="0">
                          <a:solidFill>
                            <a:schemeClr val="tx2"/>
                          </a:solidFill>
                        </a:rPr>
                        <a:t>Degrees</a:t>
                      </a:r>
                      <a:r>
                        <a:rPr lang="en-US" sz="2000" b="1" i="0" baseline="0" dirty="0" smtClean="0">
                          <a:solidFill>
                            <a:schemeClr val="tx2"/>
                          </a:solidFill>
                        </a:rPr>
                        <a:t> of freedom</a:t>
                      </a:r>
                      <a:endParaRPr lang="en-US" sz="2000" b="1" i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dirty="0" smtClean="0">
                          <a:solidFill>
                            <a:schemeClr val="tx2"/>
                          </a:solidFill>
                        </a:rPr>
                        <a:t>Sum of</a:t>
                      </a:r>
                      <a:r>
                        <a:rPr lang="en-US" sz="2000" b="1" i="0" baseline="0" dirty="0" smtClean="0">
                          <a:solidFill>
                            <a:schemeClr val="tx2"/>
                          </a:solidFill>
                        </a:rPr>
                        <a:t> Squares</a:t>
                      </a:r>
                      <a:endParaRPr lang="en-US" sz="2000" b="1" i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dirty="0" smtClean="0">
                          <a:solidFill>
                            <a:schemeClr val="tx2"/>
                          </a:solidFill>
                        </a:rPr>
                        <a:t>Mean Square</a:t>
                      </a:r>
                      <a:endParaRPr lang="en-US" sz="2000" b="1" i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dirty="0" smtClean="0">
                          <a:solidFill>
                            <a:schemeClr val="tx2"/>
                          </a:solidFill>
                        </a:rPr>
                        <a:t>F-ratio</a:t>
                      </a:r>
                      <a:endParaRPr lang="en-US" sz="2000" b="1" i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dirty="0" smtClean="0">
                          <a:solidFill>
                            <a:schemeClr val="tx2"/>
                          </a:solidFill>
                        </a:rPr>
                        <a:t>P-value</a:t>
                      </a:r>
                      <a:endParaRPr lang="en-US" sz="2000" b="1" i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87257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Yea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r 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2.175e+07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3106514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54.28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&lt;2e-16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87257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Residuals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48886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2.798e+09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57235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39333" y="5526646"/>
            <a:ext cx="110683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i="1" dirty="0" smtClean="0">
                <a:solidFill>
                  <a:srgbClr val="002060"/>
                </a:solidFill>
              </a:rPr>
              <a:t>The year in which the last review has been made has a significant effect on the price of the listing.</a:t>
            </a:r>
            <a:endParaRPr lang="en-US" sz="3200" b="1" i="1" dirty="0">
              <a:solidFill>
                <a:srgbClr val="00206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232233"/>
              </p:ext>
            </p:extLst>
          </p:nvPr>
        </p:nvGraphicFramePr>
        <p:xfrm>
          <a:off x="8343900" y="1641532"/>
          <a:ext cx="3581400" cy="38760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790700"/>
                <a:gridCol w="17907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Last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Review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No. of listings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No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reviews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10051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Last 06 months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25209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One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year back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6050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Two years back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3205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Three years back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2707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Four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years back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1393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Five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years back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199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Six or more years back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80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Year of the Last Review…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663700"/>
            <a:ext cx="12065000" cy="850392"/>
          </a:xfrm>
        </p:spPr>
        <p:txBody>
          <a:bodyPr>
            <a:normAutofit/>
          </a:bodyPr>
          <a:lstStyle/>
          <a:p>
            <a:r>
              <a:rPr lang="en-US" b="1" u="sng" dirty="0" smtClean="0">
                <a:solidFill>
                  <a:schemeClr val="tx2"/>
                </a:solidFill>
              </a:rPr>
              <a:t>Results from </a:t>
            </a:r>
            <a:r>
              <a:rPr lang="en-US" b="1" u="sng" dirty="0" err="1" smtClean="0">
                <a:solidFill>
                  <a:schemeClr val="tx2"/>
                </a:solidFill>
              </a:rPr>
              <a:t>Dunnett’s</a:t>
            </a:r>
            <a:r>
              <a:rPr lang="en-US" b="1" u="sng" dirty="0" smtClean="0">
                <a:solidFill>
                  <a:schemeClr val="tx2"/>
                </a:solidFill>
              </a:rPr>
              <a:t> </a:t>
            </a:r>
            <a:r>
              <a:rPr lang="en-US" b="1" u="sng" dirty="0">
                <a:solidFill>
                  <a:schemeClr val="tx2"/>
                </a:solidFill>
              </a:rPr>
              <a:t>Modified </a:t>
            </a:r>
            <a:r>
              <a:rPr lang="en-US" b="1" u="sng" dirty="0" err="1">
                <a:solidFill>
                  <a:schemeClr val="tx2"/>
                </a:solidFill>
              </a:rPr>
              <a:t>Tukey</a:t>
            </a:r>
            <a:r>
              <a:rPr lang="en-US" b="1" u="sng" dirty="0">
                <a:solidFill>
                  <a:schemeClr val="tx2"/>
                </a:solidFill>
              </a:rPr>
              <a:t>-Kramer Pairwise Multiple Comparison Test</a:t>
            </a:r>
            <a:endParaRPr lang="en-US" b="1" u="sng" dirty="0">
              <a:solidFill>
                <a:schemeClr val="tx2"/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32844404"/>
              </p:ext>
            </p:extLst>
          </p:nvPr>
        </p:nvGraphicFramePr>
        <p:xfrm>
          <a:off x="508000" y="4038600"/>
          <a:ext cx="5257800" cy="1854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2"/>
                          </a:solidFill>
                        </a:rPr>
                        <a:t>No reviews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2"/>
                          </a:solidFill>
                        </a:rPr>
                        <a:t>Last</a:t>
                      </a:r>
                      <a:r>
                        <a:rPr lang="en-US" b="0" baseline="0" dirty="0" smtClean="0">
                          <a:solidFill>
                            <a:schemeClr val="tx2"/>
                          </a:solidFill>
                        </a:rPr>
                        <a:t> 6 months</a:t>
                      </a:r>
                      <a:endParaRPr lang="en-US" b="0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2"/>
                          </a:solidFill>
                        </a:rPr>
                        <a:t>No reviews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2"/>
                          </a:solidFill>
                        </a:rPr>
                        <a:t>One year back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2"/>
                          </a:solidFill>
                        </a:rPr>
                        <a:t>No reviews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2"/>
                          </a:solidFill>
                        </a:rPr>
                        <a:t>Two y</a:t>
                      </a:r>
                      <a:r>
                        <a:rPr lang="en-US" b="0" baseline="0" dirty="0" smtClean="0">
                          <a:solidFill>
                            <a:schemeClr val="tx2"/>
                          </a:solidFill>
                        </a:rPr>
                        <a:t>ears back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2"/>
                          </a:solidFill>
                        </a:rPr>
                        <a:t>No reviews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baseline="0" dirty="0" smtClean="0">
                          <a:solidFill>
                            <a:schemeClr val="tx2"/>
                          </a:solidFill>
                        </a:rPr>
                        <a:t>Three years back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2"/>
                          </a:solidFill>
                        </a:rPr>
                        <a:t>No reviews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baseline="0" dirty="0" smtClean="0">
                          <a:solidFill>
                            <a:schemeClr val="tx2"/>
                          </a:solidFill>
                        </a:rPr>
                        <a:t>Four years back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90500" y="2705100"/>
            <a:ext cx="5676900" cy="34671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Significant differences could be found in the prices among the following categories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718300" y="2387600"/>
            <a:ext cx="4013200" cy="3784600"/>
          </a:xfrm>
          <a:prstGeom prst="ellipse">
            <a:avLst/>
          </a:prstGeom>
          <a:solidFill>
            <a:srgbClr val="34AC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53300" y="2742692"/>
            <a:ext cx="2743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2"/>
                </a:solidFill>
              </a:rPr>
              <a:t>Older reviews has the same effect on the listing price as zero reviews….</a:t>
            </a:r>
            <a:endParaRPr lang="en-US" sz="32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973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9238"/>
            <a:ext cx="9601200" cy="103685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No. of Listings a Host </a:t>
            </a:r>
            <a: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</a:t>
            </a:r>
            <a:r>
              <a:rPr lang="en-US" sz="44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wns </a:t>
            </a:r>
            <a:r>
              <a:rPr lang="en-US" sz="4400" b="1" dirty="0" err="1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Vs</a:t>
            </a:r>
            <a: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/>
            </a:r>
            <a:b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44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Price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587500"/>
            <a:ext cx="4572000" cy="850392"/>
          </a:xfrm>
        </p:spPr>
        <p:txBody>
          <a:bodyPr/>
          <a:lstStyle/>
          <a:p>
            <a:r>
              <a:rPr lang="en-US" u="sng" dirty="0" smtClean="0">
                <a:solidFill>
                  <a:schemeClr val="tx2"/>
                </a:solidFill>
              </a:rPr>
              <a:t>ANOVA</a:t>
            </a:r>
            <a:endParaRPr lang="en-US" u="sng" dirty="0">
              <a:solidFill>
                <a:schemeClr val="tx2"/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41178584"/>
              </p:ext>
            </p:extLst>
          </p:nvPr>
        </p:nvGraphicFramePr>
        <p:xfrm>
          <a:off x="241300" y="2221992"/>
          <a:ext cx="7823202" cy="260773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03867"/>
                <a:gridCol w="1303867"/>
                <a:gridCol w="1303867"/>
                <a:gridCol w="1303867"/>
                <a:gridCol w="1303867"/>
                <a:gridCol w="1303867"/>
              </a:tblGrid>
              <a:tr h="77893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SOV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Degrees of Freedom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Sum of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Squares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Mean Square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F ratio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P-value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77893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Host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listing count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1.312e+07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6560170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114.3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&lt;2e-16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77893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Residuals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48890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2.807e+09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57408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6333" y="5234546"/>
            <a:ext cx="110683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i="1" dirty="0" smtClean="0">
                <a:solidFill>
                  <a:srgbClr val="002060"/>
                </a:solidFill>
              </a:rPr>
              <a:t>No. of listings a host owns</a:t>
            </a:r>
            <a:r>
              <a:rPr lang="en-US" sz="3200" b="1" i="1" dirty="0" smtClean="0">
                <a:solidFill>
                  <a:srgbClr val="002060"/>
                </a:solidFill>
              </a:rPr>
              <a:t> </a:t>
            </a:r>
            <a:r>
              <a:rPr lang="en-US" sz="3200" b="1" i="1" dirty="0" smtClean="0">
                <a:solidFill>
                  <a:srgbClr val="002060"/>
                </a:solidFill>
              </a:rPr>
              <a:t>has a significant effect on the price of the listing.</a:t>
            </a:r>
            <a:endParaRPr lang="en-US" sz="3200" b="1" i="1" dirty="0">
              <a:solidFill>
                <a:srgbClr val="002060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77494"/>
              </p:ext>
            </p:extLst>
          </p:nvPr>
        </p:nvGraphicFramePr>
        <p:xfrm>
          <a:off x="8875643" y="2437892"/>
          <a:ext cx="3073400" cy="17526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536700"/>
                <a:gridCol w="15367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Host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listings category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Count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32302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2-50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15220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More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than 50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1372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47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No. of Listings a Host Owns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000" y="1663700"/>
            <a:ext cx="11480800" cy="850392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chemeClr val="tx2"/>
                </a:solidFill>
              </a:rPr>
              <a:t>Results from </a:t>
            </a:r>
            <a:r>
              <a:rPr lang="en-US" b="1" u="sng" dirty="0" err="1">
                <a:solidFill>
                  <a:schemeClr val="tx2"/>
                </a:solidFill>
              </a:rPr>
              <a:t>Dunnett’s</a:t>
            </a:r>
            <a:r>
              <a:rPr lang="en-US" b="1" u="sng" dirty="0">
                <a:solidFill>
                  <a:schemeClr val="tx2"/>
                </a:solidFill>
              </a:rPr>
              <a:t> Modified </a:t>
            </a:r>
            <a:r>
              <a:rPr lang="en-US" b="1" u="sng" dirty="0" err="1">
                <a:solidFill>
                  <a:schemeClr val="tx2"/>
                </a:solidFill>
              </a:rPr>
              <a:t>Tukey</a:t>
            </a:r>
            <a:r>
              <a:rPr lang="en-US" b="1" u="sng" dirty="0">
                <a:solidFill>
                  <a:schemeClr val="tx2"/>
                </a:solidFill>
              </a:rPr>
              <a:t>-Kramer Pairwise Multiple Comparison Test</a:t>
            </a:r>
            <a:endParaRPr lang="en-US" b="1" u="sng" dirty="0">
              <a:solidFill>
                <a:schemeClr val="tx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9601200" cy="87298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Significant differences could be found in the prices among </a:t>
            </a:r>
            <a:r>
              <a:rPr lang="en-US" dirty="0" smtClean="0">
                <a:solidFill>
                  <a:schemeClr val="tx2"/>
                </a:solidFill>
              </a:rPr>
              <a:t>all the categories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649896" y="3578087"/>
            <a:ext cx="2981739" cy="28624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17034" y="4039826"/>
            <a:ext cx="20474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There’s a significant effect on the price of a listing when a host owns more than one listing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773" y="3446170"/>
            <a:ext cx="3746208" cy="226883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36" y="3303295"/>
            <a:ext cx="2675523" cy="2675523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17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About the data set…</a:t>
            </a:r>
            <a:endParaRPr lang="en-US" sz="6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0260755"/>
              </p:ext>
            </p:extLst>
          </p:nvPr>
        </p:nvGraphicFramePr>
        <p:xfrm>
          <a:off x="355242" y="1803041"/>
          <a:ext cx="9601200" cy="455912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97051"/>
                <a:gridCol w="6904149"/>
              </a:tblGrid>
              <a:tr h="506569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</a:rPr>
                        <a:t>Variable</a:t>
                      </a:r>
                      <a:endParaRPr lang="en-US" sz="2000" b="1" dirty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en-US" sz="2000" b="1" dirty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06569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chemeClr val="tx2"/>
                          </a:solidFill>
                        </a:rPr>
                        <a:t>id</a:t>
                      </a:r>
                      <a:endParaRPr lang="en-US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ID of  the listing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506569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chemeClr val="tx2"/>
                          </a:solidFill>
                        </a:rPr>
                        <a:t>name</a:t>
                      </a:r>
                      <a:endParaRPr lang="en-US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Name of the listing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506569">
                <a:tc>
                  <a:txBody>
                    <a:bodyPr/>
                    <a:lstStyle/>
                    <a:p>
                      <a:r>
                        <a:rPr lang="en-US" b="1" i="1" dirty="0" err="1" smtClean="0">
                          <a:solidFill>
                            <a:schemeClr val="tx2"/>
                          </a:solidFill>
                        </a:rPr>
                        <a:t>host_id</a:t>
                      </a:r>
                      <a:endParaRPr lang="en-US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ID given to the host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506569">
                <a:tc>
                  <a:txBody>
                    <a:bodyPr/>
                    <a:lstStyle/>
                    <a:p>
                      <a:r>
                        <a:rPr lang="en-US" b="1" i="1" dirty="0" err="1" smtClean="0">
                          <a:solidFill>
                            <a:schemeClr val="tx2"/>
                          </a:solidFill>
                        </a:rPr>
                        <a:t>host_name</a:t>
                      </a:r>
                      <a:endParaRPr lang="en-US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Name of the host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506569">
                <a:tc>
                  <a:txBody>
                    <a:bodyPr/>
                    <a:lstStyle/>
                    <a:p>
                      <a:r>
                        <a:rPr lang="en-US" b="1" i="1" dirty="0" err="1" smtClean="0">
                          <a:solidFill>
                            <a:schemeClr val="tx2"/>
                          </a:solidFill>
                        </a:rPr>
                        <a:t>neighbourhood_group</a:t>
                      </a:r>
                      <a:endParaRPr lang="en-US" b="1" i="1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The borough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in which the listing is located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506569">
                <a:tc>
                  <a:txBody>
                    <a:bodyPr/>
                    <a:lstStyle/>
                    <a:p>
                      <a:r>
                        <a:rPr lang="en-US" b="1" i="1" dirty="0" err="1" smtClean="0">
                          <a:solidFill>
                            <a:schemeClr val="tx2"/>
                          </a:solidFill>
                        </a:rPr>
                        <a:t>neighbourhood</a:t>
                      </a:r>
                      <a:endParaRPr lang="en-US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The sub-city in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which the listing is located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506569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chemeClr val="tx2"/>
                          </a:solidFill>
                        </a:rPr>
                        <a:t>latitude</a:t>
                      </a:r>
                      <a:endParaRPr lang="en-US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Latitude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coordinates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506569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chemeClr val="tx2"/>
                          </a:solidFill>
                        </a:rPr>
                        <a:t>longitude</a:t>
                      </a:r>
                      <a:endParaRPr lang="en-US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Longitude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coordinates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0045521" y="3090929"/>
            <a:ext cx="1966175" cy="1970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045521" y="3614498"/>
            <a:ext cx="1966175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 smtClean="0">
                <a:ln/>
                <a:solidFill>
                  <a:schemeClr val="tx2"/>
                </a:solidFill>
              </a:rPr>
              <a:t>16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 smtClean="0">
                <a:ln/>
                <a:solidFill>
                  <a:schemeClr val="tx2"/>
                </a:solidFill>
              </a:rPr>
              <a:t>48895 observations</a:t>
            </a:r>
            <a:endParaRPr lang="en-US" sz="2000" b="1" i="1" dirty="0">
              <a:ln/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5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5121"/>
            <a:ext cx="9601200" cy="103685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Correlation between Predictor Variables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55752707"/>
              </p:ext>
            </p:extLst>
          </p:nvPr>
        </p:nvGraphicFramePr>
        <p:xfrm>
          <a:off x="4329115" y="1828800"/>
          <a:ext cx="7400925" cy="43434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80185"/>
                <a:gridCol w="1480185"/>
                <a:gridCol w="1480185"/>
                <a:gridCol w="1480185"/>
                <a:gridCol w="1480185"/>
              </a:tblGrid>
              <a:tr h="8686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i="1" dirty="0" smtClean="0">
                          <a:solidFill>
                            <a:schemeClr val="tx2"/>
                          </a:solidFill>
                        </a:rPr>
                        <a:t>Borough</a:t>
                      </a:r>
                      <a:endParaRPr lang="en-US" sz="19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i="1" dirty="0" smtClean="0">
                          <a:solidFill>
                            <a:schemeClr val="tx2"/>
                          </a:solidFill>
                        </a:rPr>
                        <a:t>Year of last review</a:t>
                      </a:r>
                      <a:endParaRPr lang="en-US" sz="19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i="1" dirty="0" smtClean="0">
                          <a:solidFill>
                            <a:schemeClr val="tx2"/>
                          </a:solidFill>
                        </a:rPr>
                        <a:t>Host group</a:t>
                      </a:r>
                      <a:endParaRPr lang="en-US" sz="19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i="1" dirty="0" smtClean="0">
                          <a:solidFill>
                            <a:schemeClr val="tx2"/>
                          </a:solidFill>
                        </a:rPr>
                        <a:t>Room type</a:t>
                      </a:r>
                      <a:endParaRPr lang="en-US" sz="19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868680">
                <a:tc>
                  <a:txBody>
                    <a:bodyPr/>
                    <a:lstStyle/>
                    <a:p>
                      <a:r>
                        <a:rPr lang="en-US" sz="1900" b="1" i="1" dirty="0" smtClean="0">
                          <a:solidFill>
                            <a:schemeClr val="tx2"/>
                          </a:solidFill>
                        </a:rPr>
                        <a:t>Borough</a:t>
                      </a:r>
                      <a:endParaRPr lang="en-US" sz="1900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0.0606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0.1368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0.1263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868680">
                <a:tc>
                  <a:txBody>
                    <a:bodyPr/>
                    <a:lstStyle/>
                    <a:p>
                      <a:r>
                        <a:rPr lang="en-US" sz="1900" b="1" i="1" dirty="0" smtClean="0">
                          <a:solidFill>
                            <a:schemeClr val="tx2"/>
                          </a:solidFill>
                        </a:rPr>
                        <a:t>Year of last review</a:t>
                      </a:r>
                      <a:endParaRPr lang="en-US" sz="1900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0.1711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0.0316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868680">
                <a:tc>
                  <a:txBody>
                    <a:bodyPr/>
                    <a:lstStyle/>
                    <a:p>
                      <a:r>
                        <a:rPr lang="en-US" sz="1900" b="1" i="1" dirty="0" smtClean="0">
                          <a:solidFill>
                            <a:schemeClr val="tx2"/>
                          </a:solidFill>
                        </a:rPr>
                        <a:t>Host group</a:t>
                      </a:r>
                      <a:endParaRPr lang="en-US" sz="1900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0.1943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868680">
                <a:tc>
                  <a:txBody>
                    <a:bodyPr/>
                    <a:lstStyle/>
                    <a:p>
                      <a:r>
                        <a:rPr lang="en-US" sz="1900" b="1" i="1" dirty="0" smtClean="0">
                          <a:solidFill>
                            <a:schemeClr val="tx2"/>
                          </a:solidFill>
                        </a:rPr>
                        <a:t>Room</a:t>
                      </a:r>
                      <a:endParaRPr lang="en-US" sz="1900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271463" y="1700213"/>
            <a:ext cx="3729038" cy="3614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2428875"/>
            <a:ext cx="2733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</a:rPr>
              <a:t>Chi-square test was applied to check if the variables are not independent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</a:rPr>
              <a:t>Cramer’s V statistic was calculated to get an idea about the correlation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75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126547"/>
            <a:ext cx="10282237" cy="103685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Suggestions For Advanced Analysis</a:t>
            </a:r>
            <a:endParaRPr lang="en-US" sz="4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050" y="1585913"/>
            <a:ext cx="11101388" cy="458628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Ridge Regression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Lasso Regression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Elastic Net Regression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Support Vector Regression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997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References</a:t>
            </a:r>
            <a:endParaRPr lang="en-US" sz="7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4766" y="1672045"/>
            <a:ext cx="10972800" cy="5000217"/>
          </a:xfrm>
        </p:spPr>
        <p:txBody>
          <a:bodyPr>
            <a:normAutofit/>
          </a:bodyPr>
          <a:lstStyle/>
          <a:p>
            <a:pPr marL="0">
              <a:lnSpc>
                <a:spcPts val="1920"/>
              </a:lnSpc>
              <a:spcBef>
                <a:spcPts val="0"/>
              </a:spcBef>
            </a:pPr>
            <a:r>
              <a:rPr lang="en-GB" sz="1700" u="sng" dirty="0">
                <a:solidFill>
                  <a:srgbClr val="7030A0"/>
                </a:solidFill>
              </a:rPr>
              <a:t>https://</a:t>
            </a:r>
            <a:r>
              <a:rPr lang="en-GB" sz="1700" u="sng" dirty="0" smtClean="0">
                <a:solidFill>
                  <a:srgbClr val="7030A0"/>
                </a:solidFill>
              </a:rPr>
              <a:t>blackdemographics.com/cities-2/new-york-nj-ny/</a:t>
            </a:r>
            <a:endParaRPr lang="en-US" sz="1700" dirty="0" smtClean="0">
              <a:solidFill>
                <a:srgbClr val="7030A0"/>
              </a:solidFill>
            </a:endParaRPr>
          </a:p>
          <a:p>
            <a:pPr>
              <a:lnSpc>
                <a:spcPts val="1920"/>
              </a:lnSpc>
              <a:spcBef>
                <a:spcPts val="0"/>
              </a:spcBef>
            </a:pPr>
            <a:r>
              <a:rPr lang="en-GB" sz="1700" u="sng" dirty="0" smtClean="0">
                <a:solidFill>
                  <a:srgbClr val="7030A0"/>
                </a:solidFill>
              </a:rPr>
              <a:t>https://www.google.com/amp/s/www.extraspace.com/blog/moving/city-guides/best-boroughs-nyc/amp/</a:t>
            </a:r>
            <a:endParaRPr lang="en-US" sz="1700" dirty="0" smtClean="0">
              <a:solidFill>
                <a:srgbClr val="7030A0"/>
              </a:solidFill>
            </a:endParaRPr>
          </a:p>
          <a:p>
            <a:pPr>
              <a:spcBef>
                <a:spcPts val="0"/>
              </a:spcBef>
            </a:pPr>
            <a:r>
              <a:rPr lang="en-GB" sz="1700" u="sng" dirty="0">
                <a:solidFill>
                  <a:srgbClr val="7030A0"/>
                </a:solidFill>
              </a:rPr>
              <a:t>https://www.google.com/amp/s/www.seathecity.com/nyc-tourism-facts-statistics/amp/</a:t>
            </a:r>
            <a:endParaRPr lang="en-US" sz="1700" dirty="0">
              <a:solidFill>
                <a:srgbClr val="7030A0"/>
              </a:solidFill>
            </a:endParaRPr>
          </a:p>
          <a:p>
            <a:pPr>
              <a:spcBef>
                <a:spcPts val="0"/>
              </a:spcBef>
            </a:pPr>
            <a:r>
              <a:rPr lang="en-GB" sz="1700" u="sng" dirty="0">
                <a:solidFill>
                  <a:srgbClr val="7030A0"/>
                </a:solidFill>
              </a:rPr>
              <a:t>http://www.noahsarkinc.com/blog/comparing-the-5-boroughs-of-nyc/</a:t>
            </a:r>
            <a:endParaRPr lang="en-US" sz="1700" dirty="0">
              <a:solidFill>
                <a:srgbClr val="7030A0"/>
              </a:solidFill>
            </a:endParaRPr>
          </a:p>
          <a:p>
            <a:pPr>
              <a:spcBef>
                <a:spcPts val="0"/>
              </a:spcBef>
            </a:pPr>
            <a:r>
              <a:rPr lang="en-GB" sz="1700" u="sng" dirty="0">
                <a:solidFill>
                  <a:srgbClr val="7030A0"/>
                </a:solidFill>
              </a:rPr>
              <a:t>https://www.kaggle.com/chirag9073/airbnb-analysis-visualization-and-prediction</a:t>
            </a:r>
            <a:endParaRPr lang="en-US" sz="1700" dirty="0">
              <a:solidFill>
                <a:srgbClr val="7030A0"/>
              </a:solidFill>
            </a:endParaRPr>
          </a:p>
          <a:p>
            <a:pPr>
              <a:spcBef>
                <a:spcPts val="0"/>
              </a:spcBef>
            </a:pPr>
            <a:r>
              <a:rPr lang="en-GB" sz="1700" u="sng" dirty="0">
                <a:solidFill>
                  <a:srgbClr val="7030A0"/>
                </a:solidFill>
              </a:rPr>
              <a:t>https://</a:t>
            </a:r>
            <a:r>
              <a:rPr lang="en-GB" sz="1700" u="sng" dirty="0" smtClean="0">
                <a:solidFill>
                  <a:srgbClr val="7030A0"/>
                </a:solidFill>
              </a:rPr>
              <a:t>www.kaggle.com/darkrubiks/nyc-airbnb-exploratory-analysis</a:t>
            </a:r>
          </a:p>
          <a:p>
            <a:pPr>
              <a:spcBef>
                <a:spcPts val="0"/>
              </a:spcBef>
            </a:pPr>
            <a:r>
              <a:rPr lang="en-GB" sz="1700" u="sng" dirty="0" smtClean="0">
                <a:solidFill>
                  <a:srgbClr val="00B050"/>
                </a:solidFill>
              </a:rPr>
              <a:t>https://www.airbnb.com</a:t>
            </a:r>
          </a:p>
          <a:p>
            <a:pPr>
              <a:spcBef>
                <a:spcPts val="0"/>
              </a:spcBef>
            </a:pPr>
            <a:r>
              <a:rPr lang="en-GB" sz="1700" u="sng" dirty="0">
                <a:solidFill>
                  <a:srgbClr val="00B050"/>
                </a:solidFill>
              </a:rPr>
              <a:t>https://</a:t>
            </a:r>
            <a:r>
              <a:rPr lang="en-GB" sz="1700" u="sng" dirty="0" smtClean="0">
                <a:solidFill>
                  <a:srgbClr val="00B050"/>
                </a:solidFill>
              </a:rPr>
              <a:t>cran.r-project.org/web/packages/DTK/index.html</a:t>
            </a:r>
          </a:p>
          <a:p>
            <a:pPr>
              <a:spcBef>
                <a:spcPts val="0"/>
              </a:spcBef>
            </a:pPr>
            <a:r>
              <a:rPr lang="en-GB" sz="1700" u="sng" dirty="0">
                <a:solidFill>
                  <a:srgbClr val="00B050"/>
                </a:solidFill>
              </a:rPr>
              <a:t>https://medium.com/@</a:t>
            </a:r>
            <a:r>
              <a:rPr lang="en-GB" sz="1700" u="sng" dirty="0" smtClean="0">
                <a:solidFill>
                  <a:srgbClr val="00B050"/>
                </a:solidFill>
              </a:rPr>
              <a:t>outside2SDs/an-overview-of-correlation-measures-between-categorical-and-continuous-variables-4c7f85610365</a:t>
            </a:r>
          </a:p>
          <a:p>
            <a:pPr>
              <a:spcBef>
                <a:spcPts val="0"/>
              </a:spcBef>
            </a:pPr>
            <a:r>
              <a:rPr lang="en-GB" sz="1700" u="sng" dirty="0">
                <a:solidFill>
                  <a:srgbClr val="00B050"/>
                </a:solidFill>
              </a:rPr>
              <a:t>https://</a:t>
            </a:r>
            <a:r>
              <a:rPr lang="en-GB" sz="1700" u="sng" dirty="0" smtClean="0">
                <a:solidFill>
                  <a:srgbClr val="00B050"/>
                </a:solidFill>
              </a:rPr>
              <a:t>www.youtube.com/watch?v=8EMW7io4rSI</a:t>
            </a:r>
          </a:p>
          <a:p>
            <a:pPr>
              <a:spcBef>
                <a:spcPts val="0"/>
              </a:spcBef>
            </a:pPr>
            <a:r>
              <a:rPr lang="en-GB" sz="1700" u="sng" dirty="0">
                <a:solidFill>
                  <a:srgbClr val="00B050"/>
                </a:solidFill>
              </a:rPr>
              <a:t>https://</a:t>
            </a:r>
            <a:r>
              <a:rPr lang="en-GB" sz="1700" u="sng" dirty="0" smtClean="0">
                <a:solidFill>
                  <a:srgbClr val="00B050"/>
                </a:solidFill>
              </a:rPr>
              <a:t>www.kaggle.com/dgomonov/data-exploration-on-nyc-airbnb</a:t>
            </a:r>
          </a:p>
          <a:p>
            <a:pPr>
              <a:spcBef>
                <a:spcPts val="0"/>
              </a:spcBef>
            </a:pPr>
            <a:r>
              <a:rPr lang="en-GB" sz="1700" u="sng" dirty="0">
                <a:solidFill>
                  <a:srgbClr val="00B050"/>
                </a:solidFill>
              </a:rPr>
              <a:t>https://www.comparably.com/companies/airbnb/mission</a:t>
            </a:r>
            <a:endParaRPr lang="en-GB" sz="1700" u="sng" dirty="0" smtClean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</a:pPr>
            <a:r>
              <a:rPr lang="en-GB" sz="1700" u="sng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GB" sz="1700" u="sng" dirty="0" smtClean="0">
                <a:solidFill>
                  <a:schemeClr val="accent2">
                    <a:lumMod val="75000"/>
                  </a:schemeClr>
                </a:solidFill>
              </a:rPr>
              <a:t>arxiv.org/abs/1907.12665</a:t>
            </a:r>
          </a:p>
          <a:p>
            <a:pPr>
              <a:spcBef>
                <a:spcPts val="0"/>
              </a:spcBef>
            </a:pPr>
            <a:r>
              <a:rPr lang="en-GB" sz="1700" u="sng" dirty="0" smtClean="0">
                <a:solidFill>
                  <a:schemeClr val="accent2">
                    <a:lumMod val="75000"/>
                  </a:schemeClr>
                </a:solidFill>
              </a:rPr>
              <a:t>https://www.tripsavvy.com</a:t>
            </a:r>
          </a:p>
          <a:p>
            <a:pPr>
              <a:spcBef>
                <a:spcPts val="0"/>
              </a:spcBef>
            </a:pPr>
            <a:r>
              <a:rPr lang="en-GB" sz="1700" u="sng" dirty="0" smtClean="0">
                <a:solidFill>
                  <a:schemeClr val="accent2">
                    <a:lumMod val="75000"/>
                  </a:schemeClr>
                </a:solidFill>
              </a:rPr>
              <a:t>http://www.nycgo.com</a:t>
            </a:r>
          </a:p>
          <a:p>
            <a:pPr>
              <a:spcBef>
                <a:spcPts val="0"/>
              </a:spcBef>
            </a:pPr>
            <a:r>
              <a:rPr lang="en-GB" sz="1700" u="sng" dirty="0" smtClean="0">
                <a:solidFill>
                  <a:schemeClr val="accent2">
                    <a:lumMod val="75000"/>
                  </a:schemeClr>
                </a:solidFill>
              </a:rPr>
              <a:t>http://www.nytimes.com/2015/06/21/realestate/crown-heights-Brooklyn-where-stoop-life-still-thrive.html</a:t>
            </a:r>
          </a:p>
          <a:p>
            <a:pPr>
              <a:spcBef>
                <a:spcPts val="0"/>
              </a:spcBef>
            </a:pPr>
            <a:r>
              <a:rPr lang="en-GB" sz="1700" u="sng" dirty="0" smtClean="0">
                <a:solidFill>
                  <a:schemeClr val="accent2">
                    <a:lumMod val="75000"/>
                  </a:schemeClr>
                </a:solidFill>
              </a:rPr>
              <a:t>http://www.worldstrides.com</a:t>
            </a:r>
          </a:p>
          <a:p>
            <a:pPr>
              <a:spcBef>
                <a:spcPts val="0"/>
              </a:spcBef>
            </a:pPr>
            <a:r>
              <a:rPr lang="en-GB" sz="1700" u="sng" dirty="0">
                <a:solidFill>
                  <a:schemeClr val="accent2">
                    <a:lumMod val="75000"/>
                  </a:schemeClr>
                </a:solidFill>
              </a:rPr>
              <a:t>https://www.kaggle.com/alvaroibrain/airbnb-data-analysis</a:t>
            </a:r>
            <a:endParaRPr lang="en-US" sz="17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GB" sz="1700" u="sng" dirty="0" smtClean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</a:pPr>
            <a:endParaRPr lang="en-GB" sz="1700" u="sng" dirty="0" smtClean="0">
              <a:solidFill>
                <a:srgbClr val="7030A0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0"/>
            <a:ext cx="837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https://www.airbnb.com/help/article/125/how-is-the-price-determined-for-my-reservation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52400" y="152400"/>
            <a:ext cx="837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https://www.airbnb.com/help/article/125/how-is-the-price-determined-for-my-reservation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392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629" y="679269"/>
            <a:ext cx="6285412" cy="4167051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accent1">
                      <a:alpha val="6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THANK </a:t>
            </a:r>
            <a:br>
              <a:rPr lang="en-US" sz="9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accent1">
                      <a:alpha val="6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9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accent1">
                      <a:alpha val="6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 YOU …</a:t>
            </a:r>
            <a:endParaRPr lang="en-US" sz="96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5" r="22415"/>
          <a:stretch>
            <a:fillRect/>
          </a:stretch>
        </p:blipFill>
        <p:spPr/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73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About the data set…</a:t>
            </a:r>
            <a:endParaRPr lang="en-US" sz="6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5447031"/>
              </p:ext>
            </p:extLst>
          </p:nvPr>
        </p:nvGraphicFramePr>
        <p:xfrm>
          <a:off x="754486" y="1803043"/>
          <a:ext cx="10836499" cy="437881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63845"/>
                <a:gridCol w="7472654"/>
              </a:tblGrid>
              <a:tr h="486535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</a:rPr>
                        <a:t>Variable</a:t>
                      </a:r>
                      <a:endParaRPr lang="en-US" sz="2000" b="1" dirty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en-US" sz="2000" b="1" dirty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86535">
                <a:tc>
                  <a:txBody>
                    <a:bodyPr/>
                    <a:lstStyle/>
                    <a:p>
                      <a:r>
                        <a:rPr lang="en-US" b="1" i="1" dirty="0" err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</a:rPr>
                        <a:t>room_type</a:t>
                      </a:r>
                      <a:endParaRPr lang="en-US" b="1" i="1" dirty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Listing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space type: home/apartment, shared room, private room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486535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</a:rPr>
                        <a:t>price</a:t>
                      </a:r>
                      <a:endParaRPr lang="en-US" b="1" i="1" dirty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Price per night demanded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by the host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486535">
                <a:tc>
                  <a:txBody>
                    <a:bodyPr/>
                    <a:lstStyle/>
                    <a:p>
                      <a:r>
                        <a:rPr lang="en-US" b="1" i="1" dirty="0" err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</a:rPr>
                        <a:t>minimum_nights</a:t>
                      </a:r>
                      <a:endParaRPr lang="en-US" b="1" i="1" dirty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Minimum number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of nights that the listing should be booked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486535">
                <a:tc>
                  <a:txBody>
                    <a:bodyPr/>
                    <a:lstStyle/>
                    <a:p>
                      <a:r>
                        <a:rPr lang="en-US" b="1" i="1" dirty="0" err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</a:rPr>
                        <a:t>number_of</a:t>
                      </a:r>
                      <a:r>
                        <a:rPr lang="en-US" b="1" i="1" dirty="0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</a:rPr>
                        <a:t> reviews</a:t>
                      </a:r>
                      <a:endParaRPr lang="en-US" b="1" i="1" dirty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Number of reviews in the website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for the listing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486535">
                <a:tc>
                  <a:txBody>
                    <a:bodyPr/>
                    <a:lstStyle/>
                    <a:p>
                      <a:r>
                        <a:rPr lang="en-US" b="1" i="1" dirty="0" err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</a:rPr>
                        <a:t>last_review</a:t>
                      </a:r>
                      <a:endParaRPr lang="en-US" b="1" i="1" dirty="0" smtClean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Date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of the last review for the listing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486535">
                <a:tc>
                  <a:txBody>
                    <a:bodyPr/>
                    <a:lstStyle/>
                    <a:p>
                      <a:r>
                        <a:rPr lang="en-US" b="1" i="1" dirty="0" err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</a:rPr>
                        <a:t>reviews_per_month</a:t>
                      </a:r>
                      <a:endParaRPr lang="en-US" b="1" i="1" dirty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Number of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reviews per month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486535">
                <a:tc>
                  <a:txBody>
                    <a:bodyPr/>
                    <a:lstStyle/>
                    <a:p>
                      <a:r>
                        <a:rPr lang="en-US" b="1" i="1" dirty="0" err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</a:rPr>
                        <a:t>calculated_host_listings_count</a:t>
                      </a:r>
                      <a:endParaRPr lang="en-US" b="1" i="1" dirty="0" smtClean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Total number of listings owned by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the host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486535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</a:rPr>
                        <a:t>availability_365</a:t>
                      </a:r>
                      <a:endParaRPr lang="en-US" b="1" i="1" dirty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Number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of days which the listing is available for booking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2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Price</a:t>
            </a:r>
            <a:r>
              <a:rPr lang="en-US" dirty="0" smtClean="0">
                <a:solidFill>
                  <a:schemeClr val="tx2"/>
                </a:solidFill>
              </a:rPr>
              <a:t> is the </a:t>
            </a:r>
            <a:r>
              <a:rPr lang="en-US" b="1" i="1" dirty="0" smtClean="0">
                <a:solidFill>
                  <a:schemeClr val="tx2"/>
                </a:solidFill>
              </a:rPr>
              <a:t>only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predictable </a:t>
            </a:r>
            <a:r>
              <a:rPr lang="en-US" dirty="0" smtClean="0">
                <a:solidFill>
                  <a:schemeClr val="tx2"/>
                </a:solidFill>
              </a:rPr>
              <a:t>variable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Price is the amount of money per night demanded by the host  from a guest and </a:t>
            </a:r>
            <a:r>
              <a:rPr lang="en-US" dirty="0" err="1" smtClean="0">
                <a:solidFill>
                  <a:schemeClr val="tx2"/>
                </a:solidFill>
              </a:rPr>
              <a:t>Airbnb</a:t>
            </a:r>
            <a:r>
              <a:rPr lang="en-US" dirty="0" smtClean="0">
                <a:solidFill>
                  <a:schemeClr val="tx2"/>
                </a:solidFill>
              </a:rPr>
              <a:t> doesn’t involve in determining this price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It makes sense to suggest a price that will keep them in the business to the hosts when uploading  a new listing based on the location and other factors about the listing.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Thus our objective:</a:t>
            </a:r>
          </a:p>
          <a:p>
            <a:pPr marL="0" indent="0">
              <a:buNone/>
            </a:pPr>
            <a:r>
              <a:rPr lang="en-US" sz="3600" b="1" i="1" u="sng" dirty="0" smtClean="0">
                <a:solidFill>
                  <a:srgbClr val="002060"/>
                </a:solidFill>
              </a:rPr>
              <a:t>“</a:t>
            </a:r>
            <a:r>
              <a:rPr lang="en-US" sz="3600" b="1" i="1" u="sng" dirty="0">
                <a:solidFill>
                  <a:srgbClr val="002060"/>
                </a:solidFill>
              </a:rPr>
              <a:t>Providing </a:t>
            </a:r>
            <a:r>
              <a:rPr lang="en-US" sz="3600" b="1" i="1" u="sng" dirty="0" smtClean="0">
                <a:solidFill>
                  <a:srgbClr val="002060"/>
                </a:solidFill>
              </a:rPr>
              <a:t>the </a:t>
            </a:r>
            <a:r>
              <a:rPr lang="en-US" sz="3600" b="1" i="1" u="sng" dirty="0">
                <a:solidFill>
                  <a:srgbClr val="002060"/>
                </a:solidFill>
              </a:rPr>
              <a:t>hosts with an estimate on the amount they could </a:t>
            </a:r>
            <a:r>
              <a:rPr lang="en-US" sz="3600" b="1" i="1" u="sng" dirty="0" smtClean="0">
                <a:solidFill>
                  <a:srgbClr val="002060"/>
                </a:solidFill>
              </a:rPr>
              <a:t>earn per night </a:t>
            </a:r>
            <a:r>
              <a:rPr lang="en-US" sz="3600" b="1" i="1" u="sng" dirty="0">
                <a:solidFill>
                  <a:srgbClr val="002060"/>
                </a:solidFill>
              </a:rPr>
              <a:t>from their </a:t>
            </a:r>
            <a:r>
              <a:rPr lang="en-US" sz="3600" b="1" i="1" u="sng" dirty="0" smtClean="0">
                <a:solidFill>
                  <a:srgbClr val="002060"/>
                </a:solidFill>
              </a:rPr>
              <a:t>listing”</a:t>
            </a:r>
          </a:p>
        </p:txBody>
      </p:sp>
    </p:spTree>
    <p:extLst>
      <p:ext uri="{BB962C8B-B14F-4D97-AF65-F5344CB8AC3E}">
        <p14:creationId xmlns:p14="http://schemas.microsoft.com/office/powerpoint/2010/main" val="381606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The Way We Hope to Answer the Question</a:t>
            </a:r>
            <a:endParaRPr lang="en-US" sz="4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7160291"/>
              </p:ext>
            </p:extLst>
          </p:nvPr>
        </p:nvGraphicFramePr>
        <p:xfrm>
          <a:off x="400050" y="1857375"/>
          <a:ext cx="10987088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2193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792" y="1873584"/>
            <a:ext cx="5862249" cy="2560320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Into the data set…</a:t>
            </a:r>
            <a:endParaRPr lang="en-US" sz="9600" b="1" dirty="0">
              <a:ln w="9525">
                <a:solidFill>
                  <a:schemeClr val="bg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8" r="276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1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Missing Values…</a:t>
            </a:r>
            <a:endParaRPr lang="en-US" sz="6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355006"/>
              </p:ext>
            </p:extLst>
          </p:nvPr>
        </p:nvGraphicFramePr>
        <p:xfrm>
          <a:off x="167425" y="1828797"/>
          <a:ext cx="11784169" cy="430884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936383"/>
                <a:gridCol w="3618964"/>
                <a:gridCol w="5228822"/>
              </a:tblGrid>
              <a:tr h="816521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2"/>
                          </a:solidFill>
                        </a:rPr>
                        <a:t>Variable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2"/>
                          </a:solidFill>
                        </a:rPr>
                        <a:t>No. of missing values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2"/>
                          </a:solidFill>
                        </a:rPr>
                        <a:t>Explanation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816521">
                <a:tc>
                  <a:txBody>
                    <a:bodyPr/>
                    <a:lstStyle/>
                    <a:p>
                      <a:r>
                        <a:rPr lang="en-US" sz="2400" b="1" i="1" dirty="0" smtClean="0">
                          <a:solidFill>
                            <a:schemeClr val="tx2"/>
                          </a:solidFill>
                        </a:rPr>
                        <a:t>name</a:t>
                      </a:r>
                      <a:endParaRPr lang="en-US" sz="2400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2"/>
                          </a:solidFill>
                        </a:rPr>
                        <a:t>16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Name is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not uploaded to the website originally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816521">
                <a:tc>
                  <a:txBody>
                    <a:bodyPr/>
                    <a:lstStyle/>
                    <a:p>
                      <a:r>
                        <a:rPr lang="en-US" sz="2400" b="1" i="1" dirty="0" err="1" smtClean="0">
                          <a:solidFill>
                            <a:schemeClr val="tx2"/>
                          </a:solidFill>
                        </a:rPr>
                        <a:t>host_name</a:t>
                      </a:r>
                      <a:endParaRPr lang="en-US" sz="2400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2"/>
                          </a:solidFill>
                        </a:rPr>
                        <a:t>21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Names of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18 listings could be found from the website. The other listings have been removed from the website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816521">
                <a:tc>
                  <a:txBody>
                    <a:bodyPr/>
                    <a:lstStyle/>
                    <a:p>
                      <a:r>
                        <a:rPr lang="en-US" sz="2400" b="1" i="1" dirty="0" err="1" smtClean="0">
                          <a:solidFill>
                            <a:schemeClr val="tx2"/>
                          </a:solidFill>
                        </a:rPr>
                        <a:t>last_review</a:t>
                      </a:r>
                      <a:endParaRPr lang="en-US" sz="2400" b="1" i="1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2"/>
                          </a:solidFill>
                        </a:rPr>
                        <a:t>10052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There are no reviews for the listing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816521">
                <a:tc>
                  <a:txBody>
                    <a:bodyPr/>
                    <a:lstStyle/>
                    <a:p>
                      <a:r>
                        <a:rPr lang="en-US" sz="2400" b="1" i="1" dirty="0" err="1" smtClean="0">
                          <a:solidFill>
                            <a:schemeClr val="tx2"/>
                          </a:solidFill>
                        </a:rPr>
                        <a:t>reviews_per_month</a:t>
                      </a:r>
                      <a:endParaRPr lang="en-US" sz="2400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2"/>
                          </a:solidFill>
                        </a:rPr>
                        <a:t>10052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There are no reviews for the listing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4" r="5429"/>
          <a:stretch/>
        </p:blipFill>
        <p:spPr>
          <a:xfrm>
            <a:off x="0" y="0"/>
            <a:ext cx="251138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9" r="12166"/>
          <a:stretch/>
        </p:blipFill>
        <p:spPr>
          <a:xfrm>
            <a:off x="2511382" y="0"/>
            <a:ext cx="278183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6" r="37159"/>
          <a:stretch/>
        </p:blipFill>
        <p:spPr>
          <a:xfrm>
            <a:off x="5293218" y="0"/>
            <a:ext cx="269168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1" b="14554"/>
          <a:stretch/>
        </p:blipFill>
        <p:spPr>
          <a:xfrm>
            <a:off x="7843233" y="0"/>
            <a:ext cx="2217314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6" r="29584"/>
          <a:stretch/>
        </p:blipFill>
        <p:spPr>
          <a:xfrm>
            <a:off x="10060547" y="12879"/>
            <a:ext cx="213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rection presentation (widescreen).potx" id="{D17AB31B-F25B-45F4-B34E-C6982D129A29}" vid="{B63A7B92-8C2A-4E6A-9062-768A2448E61C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direction presentation (widescreen)</Template>
  <TotalTime>11598</TotalTime>
  <Words>1165</Words>
  <Application>Microsoft Office PowerPoint</Application>
  <PresentationFormat>Widescreen</PresentationFormat>
  <Paragraphs>354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 Unicode MS</vt:lpstr>
      <vt:lpstr>Arial</vt:lpstr>
      <vt:lpstr>Arial Rounded MT Bold</vt:lpstr>
      <vt:lpstr>Book Antiqua</vt:lpstr>
      <vt:lpstr>Sales Direction 16X9</vt:lpstr>
      <vt:lpstr>HOSTING IN NEW YORK WITH AIRBNB</vt:lpstr>
      <vt:lpstr>About Airbnb…</vt:lpstr>
      <vt:lpstr>About the data set…</vt:lpstr>
      <vt:lpstr>About the data set…</vt:lpstr>
      <vt:lpstr>Objective</vt:lpstr>
      <vt:lpstr>The Way We Hope to Answer the Question</vt:lpstr>
      <vt:lpstr>Into the data set…</vt:lpstr>
      <vt:lpstr>Missing Values…</vt:lpstr>
      <vt:lpstr>PowerPoint Presentation</vt:lpstr>
      <vt:lpstr>The Five Boroughs in New York</vt:lpstr>
      <vt:lpstr> Room Type by Borough</vt:lpstr>
      <vt:lpstr>Price</vt:lpstr>
      <vt:lpstr>Price Vs Borough</vt:lpstr>
      <vt:lpstr>Price  Vs  Room Type</vt:lpstr>
      <vt:lpstr>Price of Apartments</vt:lpstr>
      <vt:lpstr>Outlying Prices of Apartments and the Price by Borough without outliers </vt:lpstr>
      <vt:lpstr>Outlying Prices of Shared Rooms and the Price by Borough without outliers </vt:lpstr>
      <vt:lpstr>Outlying Prices of Private Rooms and the Price by Borough without outliers </vt:lpstr>
      <vt:lpstr>PowerPoint Presentation</vt:lpstr>
      <vt:lpstr>Top 10 Locations with Outlying Prices for Each Room Type in Manhattan</vt:lpstr>
      <vt:lpstr>PowerPoint Presentation</vt:lpstr>
      <vt:lpstr>Top 10 Locations with Outlying Prices for Each Room Type in Brooklyn</vt:lpstr>
      <vt:lpstr>PowerPoint Presentation</vt:lpstr>
      <vt:lpstr>Top 10 Locations with Outlying Prices for Each Room Type in Queens</vt:lpstr>
      <vt:lpstr>PowerPoint Presentation</vt:lpstr>
      <vt:lpstr>Association of the Year of Last  Review with Price </vt:lpstr>
      <vt:lpstr>Year of the Last Review…</vt:lpstr>
      <vt:lpstr>No. of Listings a Host Owns Vs Price</vt:lpstr>
      <vt:lpstr>No. of Listings a Host Owns</vt:lpstr>
      <vt:lpstr>Correlation between Predictor Variables</vt:lpstr>
      <vt:lpstr>Suggestions For Advanced Analysis</vt:lpstr>
      <vt:lpstr>References</vt:lpstr>
      <vt:lpstr>   THANK       YOU 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User</dc:creator>
  <cp:lastModifiedBy>User</cp:lastModifiedBy>
  <cp:revision>110</cp:revision>
  <dcterms:created xsi:type="dcterms:W3CDTF">2019-11-19T16:37:31Z</dcterms:created>
  <dcterms:modified xsi:type="dcterms:W3CDTF">2019-11-27T18:04:52Z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